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0" r:id="rId2"/>
    <p:sldId id="289" r:id="rId3"/>
    <p:sldId id="274" r:id="rId4"/>
    <p:sldId id="296" r:id="rId5"/>
    <p:sldId id="278" r:id="rId6"/>
    <p:sldId id="287" r:id="rId7"/>
    <p:sldId id="325" r:id="rId8"/>
    <p:sldId id="326" r:id="rId9"/>
    <p:sldId id="327" r:id="rId10"/>
    <p:sldId id="328" r:id="rId11"/>
    <p:sldId id="329" r:id="rId12"/>
    <p:sldId id="330" r:id="rId13"/>
    <p:sldId id="331" r:id="rId14"/>
    <p:sldId id="332" r:id="rId15"/>
    <p:sldId id="333" r:id="rId16"/>
    <p:sldId id="334" r:id="rId17"/>
    <p:sldId id="315" r:id="rId18"/>
    <p:sldId id="268" r:id="rId19"/>
    <p:sldId id="335" r:id="rId20"/>
    <p:sldId id="336" r:id="rId21"/>
    <p:sldId id="337" r:id="rId22"/>
    <p:sldId id="339" r:id="rId23"/>
    <p:sldId id="340" r:id="rId24"/>
    <p:sldId id="304" r:id="rId25"/>
    <p:sldId id="319" r:id="rId26"/>
    <p:sldId id="321" r:id="rId27"/>
    <p:sldId id="318" r:id="rId28"/>
    <p:sldId id="314" r:id="rId29"/>
    <p:sldId id="271" r:id="rId3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2501"/>
    <a:srgbClr val="FF3300"/>
    <a:srgbClr val="FF99FF"/>
    <a:srgbClr val="FFFF99"/>
    <a:srgbClr val="6CA62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465" autoAdjust="0"/>
    <p:restoredTop sz="99754" autoAdjust="0"/>
  </p:normalViewPr>
  <p:slideViewPr>
    <p:cSldViewPr>
      <p:cViewPr>
        <p:scale>
          <a:sx n="90" d="100"/>
          <a:sy n="90" d="100"/>
        </p:scale>
        <p:origin x="-996"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Sheet1!$E$8</c:f>
              <c:strCache>
                <c:ptCount val="1"/>
                <c:pt idx="0">
                  <c:v>YEAR</c:v>
                </c:pt>
              </c:strCache>
            </c:strRef>
          </c:tx>
          <c:val>
            <c:numRef>
              <c:f>Sheet1!$E$9:$E$18</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val>
        </c:ser>
        <c:ser>
          <c:idx val="1"/>
          <c:order val="1"/>
          <c:tx>
            <c:strRef>
              <c:f>Sheet1!$F$8</c:f>
              <c:strCache>
                <c:ptCount val="1"/>
                <c:pt idx="0">
                  <c:v>SALES</c:v>
                </c:pt>
              </c:strCache>
            </c:strRef>
          </c:tx>
          <c:val>
            <c:numRef>
              <c:f>Sheet1!$F$9:$F$18</c:f>
              <c:numCache>
                <c:formatCode>General</c:formatCode>
                <c:ptCount val="10"/>
                <c:pt idx="0">
                  <c:v>50000</c:v>
                </c:pt>
                <c:pt idx="1">
                  <c:v>100000</c:v>
                </c:pt>
                <c:pt idx="2">
                  <c:v>150000</c:v>
                </c:pt>
                <c:pt idx="3">
                  <c:v>200000</c:v>
                </c:pt>
                <c:pt idx="4">
                  <c:v>300000</c:v>
                </c:pt>
                <c:pt idx="5">
                  <c:v>400000</c:v>
                </c:pt>
                <c:pt idx="6">
                  <c:v>500000</c:v>
                </c:pt>
                <c:pt idx="7">
                  <c:v>10000000</c:v>
                </c:pt>
                <c:pt idx="8">
                  <c:v>15000000</c:v>
                </c:pt>
                <c:pt idx="9">
                  <c:v>20000000</c:v>
                </c:pt>
              </c:numCache>
            </c:numRef>
          </c:val>
        </c:ser>
        <c:axId val="89476096"/>
        <c:axId val="89670400"/>
      </c:barChart>
      <c:catAx>
        <c:axId val="89476096"/>
        <c:scaling>
          <c:orientation val="minMax"/>
        </c:scaling>
        <c:axPos val="b"/>
        <c:tickLblPos val="nextTo"/>
        <c:crossAx val="89670400"/>
        <c:crosses val="autoZero"/>
        <c:auto val="1"/>
        <c:lblAlgn val="ctr"/>
        <c:lblOffset val="100"/>
      </c:catAx>
      <c:valAx>
        <c:axId val="89670400"/>
        <c:scaling>
          <c:orientation val="minMax"/>
        </c:scaling>
        <c:axPos val="l"/>
        <c:majorGridlines/>
        <c:numFmt formatCode="General" sourceLinked="1"/>
        <c:tickLblPos val="nextTo"/>
        <c:crossAx val="89476096"/>
        <c:crosses val="autoZero"/>
        <c:crossBetween val="between"/>
      </c:valAx>
    </c:plotArea>
    <c:legend>
      <c:legendPos val="r"/>
      <c:layout/>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layout/>
    </c:title>
    <c:plotArea>
      <c:layout/>
      <c:barChart>
        <c:barDir val="col"/>
        <c:grouping val="clustered"/>
        <c:ser>
          <c:idx val="0"/>
          <c:order val="0"/>
          <c:tx>
            <c:strRef>
              <c:f>Sheet1!$I$10</c:f>
              <c:strCache>
                <c:ptCount val="1"/>
                <c:pt idx="0">
                  <c:v>PPM</c:v>
                </c:pt>
              </c:strCache>
            </c:strRef>
          </c:tx>
          <c:cat>
            <c:strRef>
              <c:f>Sheet1!$H$11:$H$15</c:f>
              <c:strCache>
                <c:ptCount val="5"/>
                <c:pt idx="0">
                  <c:v>PRICOL</c:v>
                </c:pt>
                <c:pt idx="1">
                  <c:v>JAIN IRRIGATION </c:v>
                </c:pt>
                <c:pt idx="2">
                  <c:v>RAVANDS CONTROLS</c:v>
                </c:pt>
                <c:pt idx="3">
                  <c:v>SRI PUMPS</c:v>
                </c:pt>
                <c:pt idx="4">
                  <c:v>IRP</c:v>
                </c:pt>
              </c:strCache>
            </c:strRef>
          </c:cat>
          <c:val>
            <c:numRef>
              <c:f>Sheet1!$I$11:$I$15</c:f>
              <c:numCache>
                <c:formatCode>General</c:formatCode>
                <c:ptCount val="5"/>
                <c:pt idx="0">
                  <c:v>99.990000000000023</c:v>
                </c:pt>
                <c:pt idx="1">
                  <c:v>99.98</c:v>
                </c:pt>
                <c:pt idx="2">
                  <c:v>99.98</c:v>
                </c:pt>
                <c:pt idx="3">
                  <c:v>99.990000000000023</c:v>
                </c:pt>
                <c:pt idx="4">
                  <c:v>99.97</c:v>
                </c:pt>
              </c:numCache>
            </c:numRef>
          </c:val>
        </c:ser>
        <c:axId val="89814912"/>
        <c:axId val="89816448"/>
      </c:barChart>
      <c:catAx>
        <c:axId val="89814912"/>
        <c:scaling>
          <c:orientation val="minMax"/>
        </c:scaling>
        <c:axPos val="b"/>
        <c:tickLblPos val="nextTo"/>
        <c:crossAx val="89816448"/>
        <c:crosses val="autoZero"/>
        <c:auto val="1"/>
        <c:lblAlgn val="ctr"/>
        <c:lblOffset val="100"/>
      </c:catAx>
      <c:valAx>
        <c:axId val="89816448"/>
        <c:scaling>
          <c:orientation val="minMax"/>
        </c:scaling>
        <c:axPos val="l"/>
        <c:majorGridlines/>
        <c:numFmt formatCode="General" sourceLinked="1"/>
        <c:tickLblPos val="nextTo"/>
        <c:crossAx val="89814912"/>
        <c:crosses val="autoZero"/>
        <c:crossBetween val="between"/>
      </c:valAx>
    </c:plotArea>
    <c:legend>
      <c:legendPos val="r"/>
      <c:layout/>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Sheet1!$E$10</c:f>
              <c:strCache>
                <c:ptCount val="1"/>
                <c:pt idx="0">
                  <c:v>INHOUSE REJECTION</c:v>
                </c:pt>
              </c:strCache>
            </c:strRef>
          </c:tx>
          <c:val>
            <c:numRef>
              <c:f>Sheet1!$E$11:$E$15</c:f>
              <c:numCache>
                <c:formatCode>General</c:formatCode>
                <c:ptCount val="5"/>
                <c:pt idx="0">
                  <c:v>1</c:v>
                </c:pt>
                <c:pt idx="1">
                  <c:v>2</c:v>
                </c:pt>
                <c:pt idx="2">
                  <c:v>3</c:v>
                </c:pt>
                <c:pt idx="3">
                  <c:v>4</c:v>
                </c:pt>
                <c:pt idx="4">
                  <c:v>5</c:v>
                </c:pt>
              </c:numCache>
            </c:numRef>
          </c:val>
        </c:ser>
        <c:ser>
          <c:idx val="1"/>
          <c:order val="1"/>
          <c:tx>
            <c:strRef>
              <c:f>Sheet1!$F$10</c:f>
              <c:strCache>
                <c:ptCount val="1"/>
                <c:pt idx="0">
                  <c:v>PPM</c:v>
                </c:pt>
              </c:strCache>
            </c:strRef>
          </c:tx>
          <c:val>
            <c:numRef>
              <c:f>Sheet1!$F$11:$F$15</c:f>
              <c:numCache>
                <c:formatCode>General</c:formatCode>
                <c:ptCount val="5"/>
                <c:pt idx="0">
                  <c:v>98.23</c:v>
                </c:pt>
                <c:pt idx="1">
                  <c:v>85.669999999999987</c:v>
                </c:pt>
                <c:pt idx="2">
                  <c:v>78.69</c:v>
                </c:pt>
                <c:pt idx="3">
                  <c:v>76.58</c:v>
                </c:pt>
                <c:pt idx="4">
                  <c:v>55.34</c:v>
                </c:pt>
              </c:numCache>
            </c:numRef>
          </c:val>
        </c:ser>
        <c:axId val="89871872"/>
        <c:axId val="89873408"/>
      </c:barChart>
      <c:catAx>
        <c:axId val="89871872"/>
        <c:scaling>
          <c:orientation val="minMax"/>
        </c:scaling>
        <c:axPos val="b"/>
        <c:tickLblPos val="nextTo"/>
        <c:crossAx val="89873408"/>
        <c:crosses val="autoZero"/>
        <c:auto val="1"/>
        <c:lblAlgn val="ctr"/>
        <c:lblOffset val="100"/>
      </c:catAx>
      <c:valAx>
        <c:axId val="89873408"/>
        <c:scaling>
          <c:orientation val="minMax"/>
        </c:scaling>
        <c:axPos val="l"/>
        <c:majorGridlines/>
        <c:numFmt formatCode="General" sourceLinked="1"/>
        <c:tickLblPos val="nextTo"/>
        <c:crossAx val="89871872"/>
        <c:crosses val="autoZero"/>
        <c:crossBetween val="between"/>
      </c:valAx>
    </c:plotArea>
    <c:legend>
      <c:legendPos val="r"/>
      <c:layout/>
    </c:legend>
    <c:plotVisOnly val="1"/>
  </c:chart>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5C51972-3D8E-439F-AC49-EA7760FEDE07}" type="datetimeFigureOut">
              <a:rPr lang="en-US" smtClean="0"/>
              <a:pPr/>
              <a:t>18-Aug-20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53724-F796-445B-8447-3AE45396197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5C51972-3D8E-439F-AC49-EA7760FEDE07}" type="datetimeFigureOut">
              <a:rPr lang="en-US" smtClean="0"/>
              <a:pPr/>
              <a:t>18-Aug-20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53724-F796-445B-8447-3AE45396197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5C51972-3D8E-439F-AC49-EA7760FEDE07}" type="datetimeFigureOut">
              <a:rPr lang="en-US" smtClean="0"/>
              <a:pPr/>
              <a:t>18-Aug-20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53724-F796-445B-8447-3AE45396197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5C51972-3D8E-439F-AC49-EA7760FEDE07}" type="datetimeFigureOut">
              <a:rPr lang="en-US" smtClean="0"/>
              <a:pPr/>
              <a:t>18-Aug-20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53724-F796-445B-8447-3AE45396197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C51972-3D8E-439F-AC49-EA7760FEDE07}" type="datetimeFigureOut">
              <a:rPr lang="en-US" smtClean="0"/>
              <a:pPr/>
              <a:t>18-Aug-20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53724-F796-445B-8447-3AE45396197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5C51972-3D8E-439F-AC49-EA7760FEDE07}" type="datetimeFigureOut">
              <a:rPr lang="en-US" smtClean="0"/>
              <a:pPr/>
              <a:t>18-Aug-20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53724-F796-445B-8447-3AE45396197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5C51972-3D8E-439F-AC49-EA7760FEDE07}" type="datetimeFigureOut">
              <a:rPr lang="en-US" smtClean="0"/>
              <a:pPr/>
              <a:t>18-Aug-20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B53724-F796-445B-8447-3AE45396197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5C51972-3D8E-439F-AC49-EA7760FEDE07}" type="datetimeFigureOut">
              <a:rPr lang="en-US" smtClean="0"/>
              <a:pPr/>
              <a:t>18-Aug-20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53724-F796-445B-8447-3AE45396197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51972-3D8E-439F-AC49-EA7760FEDE07}" type="datetimeFigureOut">
              <a:rPr lang="en-US" smtClean="0"/>
              <a:pPr/>
              <a:t>18-Aug-20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B53724-F796-445B-8447-3AE45396197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C51972-3D8E-439F-AC49-EA7760FEDE07}" type="datetimeFigureOut">
              <a:rPr lang="en-US" smtClean="0"/>
              <a:pPr/>
              <a:t>18-Aug-20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53724-F796-445B-8447-3AE45396197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C51972-3D8E-439F-AC49-EA7760FEDE07}" type="datetimeFigureOut">
              <a:rPr lang="en-US" smtClean="0"/>
              <a:pPr/>
              <a:t>18-Aug-20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53724-F796-445B-8447-3AE45396197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C51972-3D8E-439F-AC49-EA7760FEDE07}" type="datetimeFigureOut">
              <a:rPr lang="en-US" smtClean="0"/>
              <a:pPr/>
              <a:t>18-Aug-20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53724-F796-445B-8447-3AE45396197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4.jpeg"/><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4.jpe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562600"/>
            <a:ext cx="8991600" cy="1200962"/>
          </a:xfrm>
          <a:prstGeom prst="rect">
            <a:avLst/>
          </a:prstGeom>
        </p:spPr>
      </p:pic>
      <p:sp>
        <p:nvSpPr>
          <p:cNvPr id="9" name="Rectangle 8"/>
          <p:cNvSpPr/>
          <p:nvPr/>
        </p:nvSpPr>
        <p:spPr>
          <a:xfrm>
            <a:off x="709642" y="3328987"/>
            <a:ext cx="8077200" cy="2462213"/>
          </a:xfrm>
          <a:prstGeom prst="rect">
            <a:avLst/>
          </a:prstGeom>
          <a:noFill/>
          <a:ln>
            <a:no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cap="none" spc="50" dirty="0" smtClean="0">
                <a:ln w="11430"/>
                <a:solidFill>
                  <a:schemeClr val="accent6">
                    <a:lumMod val="75000"/>
                  </a:schemeClr>
                </a:solidFill>
                <a:effectLst>
                  <a:outerShdw blurRad="76200" dist="50800" dir="5400000" algn="tl" rotWithShape="0">
                    <a:srgbClr val="000000">
                      <a:alpha val="65000"/>
                    </a:srgbClr>
                  </a:outerShdw>
                </a:effectLst>
                <a:latin typeface="Bauhaus 93" pitchFamily="82" charset="0"/>
              </a:rPr>
              <a:t>YAZHINI RUBBERS</a:t>
            </a:r>
            <a:endParaRPr lang="en-US" sz="5400" b="1" cap="none" spc="50" dirty="0" smtClean="0">
              <a:ln w="11430"/>
              <a:solidFill>
                <a:schemeClr val="accent6">
                  <a:lumMod val="75000"/>
                </a:schemeClr>
              </a:solidFill>
              <a:effectLst>
                <a:outerShdw blurRad="76200" dist="50800" dir="5400000" algn="tl" rotWithShape="0">
                  <a:srgbClr val="000000">
                    <a:alpha val="65000"/>
                  </a:srgbClr>
                </a:outerShdw>
              </a:effectLst>
              <a:latin typeface="Bauhaus 93" pitchFamily="82" charset="0"/>
            </a:endParaRPr>
          </a:p>
          <a:p>
            <a:pPr algn="ctr"/>
            <a:r>
              <a:rPr lang="en-US" sz="2800" b="1" dirty="0" smtClean="0">
                <a:solidFill>
                  <a:srgbClr val="000000"/>
                </a:solidFill>
                <a:latin typeface="Times New Roman" pitchFamily="18" charset="0"/>
                <a:ea typeface="Calibri" pitchFamily="34" charset="0"/>
                <a:cs typeface="Times New Roman" pitchFamily="18" charset="0"/>
              </a:rPr>
              <a:t>(An ISO 9001:2015 certified company)</a:t>
            </a:r>
            <a:endPar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Rounded Rectangle 12"/>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RUBBER PRODUCTS</a:t>
            </a:r>
            <a:endParaRPr lang="en-US" b="1" dirty="0">
              <a:solidFill>
                <a:schemeClr val="tx1"/>
              </a:solidFill>
              <a:latin typeface="Times New Roman" pitchFamily="18" charset="0"/>
              <a:cs typeface="Times New Roman" pitchFamily="18"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pic>
        <p:nvPicPr>
          <p:cNvPr id="1026" name="Picture 2" descr="H:\Client\YAZHINI RUBBERS\Yazhini Rubbers Logo.jpg"/>
          <p:cNvPicPr>
            <a:picLocks noChangeAspect="1" noChangeArrowheads="1"/>
          </p:cNvPicPr>
          <p:nvPr/>
        </p:nvPicPr>
        <p:blipFill>
          <a:blip r:embed="rId4" cstate="print"/>
          <a:srcRect/>
          <a:stretch>
            <a:fillRect/>
          </a:stretch>
        </p:blipFill>
        <p:spPr bwMode="auto">
          <a:xfrm>
            <a:off x="3500430" y="1357298"/>
            <a:ext cx="1857388" cy="185738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3" name="Rounded Rectangle 2"/>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5" name="Rounded Rectangle 4"/>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M</a:t>
            </a:r>
            <a:r>
              <a:rPr lang="en-US" sz="2400" b="1" i="1" dirty="0" smtClean="0">
                <a:solidFill>
                  <a:srgbClr val="002060"/>
                </a:solidFill>
                <a:latin typeface="Adobe Heiti Std R" pitchFamily="34" charset="-128"/>
                <a:ea typeface="Adobe Heiti Std R" pitchFamily="34" charset="-128"/>
                <a:cs typeface="Times New Roman" pitchFamily="18" charset="0"/>
              </a:rPr>
              <a:t>ASTER </a:t>
            </a:r>
            <a:r>
              <a:rPr lang="en-US" sz="4000" b="1" i="1" dirty="0" smtClean="0">
                <a:solidFill>
                  <a:srgbClr val="FF0000"/>
                </a:solidFill>
                <a:latin typeface="Adobe Heiti Std R" pitchFamily="34" charset="-128"/>
                <a:ea typeface="Adobe Heiti Std R" pitchFamily="34" charset="-128"/>
                <a:cs typeface="Times New Roman" pitchFamily="18" charset="0"/>
              </a:rPr>
              <a:t>s</a:t>
            </a:r>
            <a:r>
              <a:rPr lang="en-US" sz="2400" b="1" i="1" dirty="0" smtClean="0">
                <a:solidFill>
                  <a:srgbClr val="002060"/>
                </a:solidFill>
                <a:latin typeface="Adobe Heiti Std R" pitchFamily="34" charset="-128"/>
                <a:ea typeface="Adobe Heiti Std R" pitchFamily="34" charset="-128"/>
                <a:cs typeface="Times New Roman" pitchFamily="18" charset="0"/>
              </a:rPr>
              <a:t>AMPLES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6"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2050" name="Picture 2"/>
          <p:cNvPicPr>
            <a:picLocks noChangeAspect="1" noChangeArrowheads="1"/>
          </p:cNvPicPr>
          <p:nvPr/>
        </p:nvPicPr>
        <p:blipFill>
          <a:blip r:embed="rId5" cstate="print"/>
          <a:srcRect/>
          <a:stretch>
            <a:fillRect/>
          </a:stretch>
        </p:blipFill>
        <p:spPr bwMode="auto">
          <a:xfrm>
            <a:off x="642910" y="1142984"/>
            <a:ext cx="7858180" cy="457184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V</a:t>
            </a:r>
            <a:r>
              <a:rPr lang="en-US" sz="2400" b="1" i="1" dirty="0" smtClean="0">
                <a:solidFill>
                  <a:srgbClr val="002060"/>
                </a:solidFill>
                <a:latin typeface="Adobe Heiti Std R" pitchFamily="34" charset="-128"/>
                <a:ea typeface="Adobe Heiti Std R" pitchFamily="34" charset="-128"/>
                <a:cs typeface="Times New Roman" pitchFamily="18" charset="0"/>
              </a:rPr>
              <a:t>ARIOUS </a:t>
            </a:r>
            <a:r>
              <a:rPr lang="en-US" sz="4000" b="1" i="1" dirty="0">
                <a:solidFill>
                  <a:srgbClr val="FF0000"/>
                </a:solidFill>
                <a:latin typeface="Adobe Heiti Std R" pitchFamily="34" charset="-128"/>
                <a:ea typeface="Adobe Heiti Std R" pitchFamily="34" charset="-128"/>
                <a:cs typeface="Times New Roman" pitchFamily="18" charset="0"/>
              </a:rPr>
              <a:t>T</a:t>
            </a:r>
            <a:r>
              <a:rPr lang="en-US" sz="2400" b="1" i="1" dirty="0" smtClean="0">
                <a:solidFill>
                  <a:srgbClr val="002060"/>
                </a:solidFill>
                <a:latin typeface="Adobe Heiti Std R" pitchFamily="34" charset="-128"/>
                <a:ea typeface="Adobe Heiti Std R" pitchFamily="34" charset="-128"/>
                <a:cs typeface="Times New Roman" pitchFamily="18" charset="0"/>
              </a:rPr>
              <a:t>YPES </a:t>
            </a:r>
            <a:r>
              <a:rPr lang="en-US" sz="4000" b="1" i="1" dirty="0">
                <a:solidFill>
                  <a:srgbClr val="FF0000"/>
                </a:solidFill>
                <a:latin typeface="Adobe Heiti Std R" pitchFamily="34" charset="-128"/>
                <a:ea typeface="Adobe Heiti Std R" pitchFamily="34" charset="-128"/>
                <a:cs typeface="Times New Roman" pitchFamily="18" charset="0"/>
              </a:rPr>
              <a:t>O</a:t>
            </a:r>
            <a:r>
              <a:rPr lang="en-US" sz="2400" b="1" i="1" dirty="0" smtClean="0">
                <a:solidFill>
                  <a:srgbClr val="002060"/>
                </a:solidFill>
                <a:latin typeface="Adobe Heiti Std R" pitchFamily="34" charset="-128"/>
                <a:ea typeface="Adobe Heiti Std R" pitchFamily="34" charset="-128"/>
                <a:cs typeface="Times New Roman" pitchFamily="18" charset="0"/>
              </a:rPr>
              <a:t>F </a:t>
            </a:r>
            <a:r>
              <a:rPr lang="en-US" sz="4000" b="1" i="1" dirty="0">
                <a:solidFill>
                  <a:srgbClr val="FF0000"/>
                </a:solidFill>
                <a:latin typeface="Adobe Heiti Std R" pitchFamily="34" charset="-128"/>
                <a:ea typeface="Adobe Heiti Std R" pitchFamily="34" charset="-128"/>
                <a:cs typeface="Times New Roman" pitchFamily="18" charset="0"/>
              </a:rPr>
              <a:t>P</a:t>
            </a:r>
            <a:r>
              <a:rPr lang="en-US" sz="2400" b="1" i="1" dirty="0" smtClean="0">
                <a:solidFill>
                  <a:srgbClr val="002060"/>
                </a:solidFill>
                <a:latin typeface="Adobe Heiti Std R" pitchFamily="34" charset="-128"/>
                <a:ea typeface="Adobe Heiti Std R" pitchFamily="34" charset="-128"/>
                <a:cs typeface="Times New Roman" pitchFamily="18" charset="0"/>
              </a:rPr>
              <a:t>RODUCTS </a:t>
            </a:r>
            <a:endParaRPr lang="en-US" b="1" i="1" dirty="0">
              <a:solidFill>
                <a:srgbClr val="002060"/>
              </a:solidFill>
              <a:latin typeface="Adobe Heiti Std R" pitchFamily="34" charset="-128"/>
              <a:ea typeface="Adobe Heiti Std R" pitchFamily="34" charset="-128"/>
              <a:cs typeface="Times New Roman" pitchFamily="18" charset="0"/>
            </a:endParaRPr>
          </a:p>
        </p:txBody>
      </p:sp>
      <p:sp>
        <p:nvSpPr>
          <p:cNvPr id="18" name="TextBox 17"/>
          <p:cNvSpPr txBox="1"/>
          <p:nvPr/>
        </p:nvSpPr>
        <p:spPr>
          <a:xfrm>
            <a:off x="1428728" y="1142984"/>
            <a:ext cx="1500198" cy="369332"/>
          </a:xfrm>
          <a:prstGeom prst="rect">
            <a:avLst/>
          </a:prstGeom>
          <a:noFill/>
        </p:spPr>
        <p:txBody>
          <a:bodyPr wrap="square" rtlCol="0">
            <a:spAutoFit/>
          </a:bodyPr>
          <a:lstStyle/>
          <a:p>
            <a:pPr algn="ctr"/>
            <a:r>
              <a:rPr lang="en-US" b="1" dirty="0" smtClean="0">
                <a:solidFill>
                  <a:srgbClr val="002060"/>
                </a:solidFill>
                <a:latin typeface="Adobe Heiti Std R" pitchFamily="34" charset="-128"/>
                <a:ea typeface="Adobe Heiti Std R" pitchFamily="34" charset="-128"/>
                <a:cs typeface="Times New Roman" pitchFamily="18" charset="0"/>
              </a:rPr>
              <a:t>O RINGS</a:t>
            </a:r>
            <a:endParaRPr lang="en-US" b="1" dirty="0">
              <a:solidFill>
                <a:srgbClr val="002060"/>
              </a:solidFill>
              <a:latin typeface="Adobe Heiti Std R" pitchFamily="34" charset="-128"/>
              <a:ea typeface="Adobe Heiti Std R" pitchFamily="34" charset="-128"/>
              <a:cs typeface="Times New Roman" pitchFamily="18" charset="0"/>
            </a:endParaRPr>
          </a:p>
        </p:txBody>
      </p:sp>
      <p:sp>
        <p:nvSpPr>
          <p:cNvPr id="23" name="TextBox 22"/>
          <p:cNvSpPr txBox="1"/>
          <p:nvPr/>
        </p:nvSpPr>
        <p:spPr>
          <a:xfrm>
            <a:off x="6143636" y="1142984"/>
            <a:ext cx="1505098" cy="369332"/>
          </a:xfrm>
          <a:prstGeom prst="rect">
            <a:avLst/>
          </a:prstGeom>
          <a:noFill/>
        </p:spPr>
        <p:txBody>
          <a:bodyPr wrap="square" rtlCol="0">
            <a:spAutoFit/>
          </a:bodyPr>
          <a:lstStyle/>
          <a:p>
            <a:pPr algn="ctr"/>
            <a:r>
              <a:rPr lang="en-US" b="1" dirty="0" smtClean="0">
                <a:solidFill>
                  <a:srgbClr val="002060"/>
                </a:solidFill>
                <a:latin typeface="Adobe Heiti Std R" pitchFamily="34" charset="-128"/>
                <a:ea typeface="Adobe Heiti Std R" pitchFamily="34" charset="-128"/>
                <a:cs typeface="Times New Roman" pitchFamily="18" charset="0"/>
              </a:rPr>
              <a:t>GASKETS</a:t>
            </a:r>
            <a:endParaRPr lang="en-US" b="1" dirty="0">
              <a:solidFill>
                <a:srgbClr val="002060"/>
              </a:solidFill>
              <a:latin typeface="Adobe Heiti Std R" pitchFamily="34" charset="-128"/>
              <a:ea typeface="Adobe Heiti Std R" pitchFamily="34" charset="-128"/>
              <a:cs typeface="Times New Roman" pitchFamily="18" charset="0"/>
            </a:endParaRPr>
          </a:p>
        </p:txBody>
      </p:sp>
      <p:pic>
        <p:nvPicPr>
          <p:cNvPr id="19"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6146" name="Picture 2" descr="Image result for O RINGS"/>
          <p:cNvPicPr>
            <a:picLocks noChangeAspect="1" noChangeArrowheads="1"/>
          </p:cNvPicPr>
          <p:nvPr/>
        </p:nvPicPr>
        <p:blipFill>
          <a:blip r:embed="rId5"/>
          <a:srcRect/>
          <a:stretch>
            <a:fillRect/>
          </a:stretch>
        </p:blipFill>
        <p:spPr bwMode="auto">
          <a:xfrm>
            <a:off x="214281" y="1571612"/>
            <a:ext cx="4817359" cy="3857652"/>
          </a:xfrm>
          <a:prstGeom prst="rect">
            <a:avLst/>
          </a:prstGeom>
          <a:noFill/>
        </p:spPr>
      </p:pic>
      <p:pic>
        <p:nvPicPr>
          <p:cNvPr id="6148" name="Picture 4" descr="Image result for GASKET"/>
          <p:cNvPicPr>
            <a:picLocks noChangeAspect="1" noChangeArrowheads="1"/>
          </p:cNvPicPr>
          <p:nvPr/>
        </p:nvPicPr>
        <p:blipFill>
          <a:blip r:embed="rId6"/>
          <a:srcRect/>
          <a:stretch>
            <a:fillRect/>
          </a:stretch>
        </p:blipFill>
        <p:spPr bwMode="auto">
          <a:xfrm>
            <a:off x="5214941" y="1714488"/>
            <a:ext cx="3686201" cy="2857520"/>
          </a:xfrm>
          <a:prstGeom prst="rect">
            <a:avLst/>
          </a:prstGeom>
          <a:noFill/>
        </p:spPr>
      </p:pic>
    </p:spTree>
    <p:extLst>
      <p:ext uri="{BB962C8B-B14F-4D97-AF65-F5344CB8AC3E}">
        <p14:creationId xmlns:p14="http://schemas.microsoft.com/office/powerpoint/2010/main" xmlns="" val="206568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V</a:t>
            </a:r>
            <a:r>
              <a:rPr lang="en-US" sz="2400" b="1" i="1" dirty="0" smtClean="0">
                <a:solidFill>
                  <a:srgbClr val="002060"/>
                </a:solidFill>
                <a:latin typeface="Adobe Heiti Std R" pitchFamily="34" charset="-128"/>
                <a:ea typeface="Adobe Heiti Std R" pitchFamily="34" charset="-128"/>
                <a:cs typeface="Times New Roman" pitchFamily="18" charset="0"/>
              </a:rPr>
              <a:t>ARIOUS </a:t>
            </a:r>
            <a:r>
              <a:rPr lang="en-US" sz="4000" b="1" i="1" dirty="0">
                <a:solidFill>
                  <a:srgbClr val="FF0000"/>
                </a:solidFill>
                <a:latin typeface="Adobe Heiti Std R" pitchFamily="34" charset="-128"/>
                <a:ea typeface="Adobe Heiti Std R" pitchFamily="34" charset="-128"/>
                <a:cs typeface="Times New Roman" pitchFamily="18" charset="0"/>
              </a:rPr>
              <a:t>T</a:t>
            </a:r>
            <a:r>
              <a:rPr lang="en-US" sz="2400" b="1" i="1" dirty="0" smtClean="0">
                <a:solidFill>
                  <a:srgbClr val="002060"/>
                </a:solidFill>
                <a:latin typeface="Adobe Heiti Std R" pitchFamily="34" charset="-128"/>
                <a:ea typeface="Adobe Heiti Std R" pitchFamily="34" charset="-128"/>
                <a:cs typeface="Times New Roman" pitchFamily="18" charset="0"/>
              </a:rPr>
              <a:t>YPES </a:t>
            </a:r>
            <a:r>
              <a:rPr lang="en-US" sz="4000" b="1" i="1" dirty="0">
                <a:solidFill>
                  <a:srgbClr val="FF0000"/>
                </a:solidFill>
                <a:latin typeface="Adobe Heiti Std R" pitchFamily="34" charset="-128"/>
                <a:ea typeface="Adobe Heiti Std R" pitchFamily="34" charset="-128"/>
                <a:cs typeface="Times New Roman" pitchFamily="18" charset="0"/>
              </a:rPr>
              <a:t>O</a:t>
            </a:r>
            <a:r>
              <a:rPr lang="en-US" sz="2400" b="1" i="1" dirty="0" smtClean="0">
                <a:solidFill>
                  <a:srgbClr val="002060"/>
                </a:solidFill>
                <a:latin typeface="Adobe Heiti Std R" pitchFamily="34" charset="-128"/>
                <a:ea typeface="Adobe Heiti Std R" pitchFamily="34" charset="-128"/>
                <a:cs typeface="Times New Roman" pitchFamily="18" charset="0"/>
              </a:rPr>
              <a:t>F </a:t>
            </a:r>
            <a:r>
              <a:rPr lang="en-US" sz="4000" b="1" i="1" dirty="0">
                <a:solidFill>
                  <a:srgbClr val="FF0000"/>
                </a:solidFill>
                <a:latin typeface="Adobe Heiti Std R" pitchFamily="34" charset="-128"/>
                <a:ea typeface="Adobe Heiti Std R" pitchFamily="34" charset="-128"/>
                <a:cs typeface="Times New Roman" pitchFamily="18" charset="0"/>
              </a:rPr>
              <a:t>P</a:t>
            </a:r>
            <a:r>
              <a:rPr lang="en-US" sz="2400" b="1" i="1" dirty="0" smtClean="0">
                <a:solidFill>
                  <a:srgbClr val="002060"/>
                </a:solidFill>
                <a:latin typeface="Adobe Heiti Std R" pitchFamily="34" charset="-128"/>
                <a:ea typeface="Adobe Heiti Std R" pitchFamily="34" charset="-128"/>
                <a:cs typeface="Times New Roman" pitchFamily="18" charset="0"/>
              </a:rPr>
              <a:t>RODUCTS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11"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sp>
        <p:nvSpPr>
          <p:cNvPr id="7" name="TextBox 6"/>
          <p:cNvSpPr txBox="1"/>
          <p:nvPr/>
        </p:nvSpPr>
        <p:spPr>
          <a:xfrm>
            <a:off x="6072198" y="1285860"/>
            <a:ext cx="1647974" cy="369332"/>
          </a:xfrm>
          <a:prstGeom prst="rect">
            <a:avLst/>
          </a:prstGeom>
          <a:noFill/>
        </p:spPr>
        <p:txBody>
          <a:bodyPr wrap="square" rtlCol="0">
            <a:spAutoFit/>
          </a:bodyPr>
          <a:lstStyle/>
          <a:p>
            <a:pPr algn="ctr"/>
            <a:r>
              <a:rPr lang="en-US" b="1" dirty="0" smtClean="0">
                <a:solidFill>
                  <a:srgbClr val="002060"/>
                </a:solidFill>
                <a:latin typeface="Adobe Heiti Std R" pitchFamily="34" charset="-128"/>
                <a:ea typeface="Adobe Heiti Std R" pitchFamily="34" charset="-128"/>
                <a:cs typeface="Times New Roman" pitchFamily="18" charset="0"/>
              </a:rPr>
              <a:t>GROMMETS</a:t>
            </a:r>
            <a:endParaRPr lang="en-US" b="1" dirty="0">
              <a:solidFill>
                <a:srgbClr val="002060"/>
              </a:solidFill>
              <a:latin typeface="Adobe Heiti Std R" pitchFamily="34" charset="-128"/>
              <a:ea typeface="Adobe Heiti Std R" pitchFamily="34" charset="-128"/>
              <a:cs typeface="Times New Roman" pitchFamily="18" charset="0"/>
            </a:endParaRPr>
          </a:p>
        </p:txBody>
      </p:sp>
      <p:sp>
        <p:nvSpPr>
          <p:cNvPr id="8" name="TextBox 7"/>
          <p:cNvSpPr txBox="1"/>
          <p:nvPr/>
        </p:nvSpPr>
        <p:spPr>
          <a:xfrm>
            <a:off x="1500166" y="1214422"/>
            <a:ext cx="1505098" cy="369332"/>
          </a:xfrm>
          <a:prstGeom prst="rect">
            <a:avLst/>
          </a:prstGeom>
          <a:noFill/>
        </p:spPr>
        <p:txBody>
          <a:bodyPr wrap="square" rtlCol="0">
            <a:spAutoFit/>
          </a:bodyPr>
          <a:lstStyle/>
          <a:p>
            <a:pPr algn="ctr"/>
            <a:r>
              <a:rPr lang="en-US" b="1" dirty="0" smtClean="0">
                <a:solidFill>
                  <a:srgbClr val="002060"/>
                </a:solidFill>
                <a:latin typeface="Adobe Heiti Std R" pitchFamily="34" charset="-128"/>
                <a:ea typeface="Adobe Heiti Std R" pitchFamily="34" charset="-128"/>
                <a:cs typeface="Times New Roman" pitchFamily="18" charset="0"/>
              </a:rPr>
              <a:t>WASHERS</a:t>
            </a:r>
            <a:endParaRPr lang="en-US" b="1" dirty="0">
              <a:solidFill>
                <a:srgbClr val="002060"/>
              </a:solidFill>
              <a:latin typeface="Adobe Heiti Std R" pitchFamily="34" charset="-128"/>
              <a:ea typeface="Adobe Heiti Std R" pitchFamily="34" charset="-128"/>
              <a:cs typeface="Times New Roman" pitchFamily="18" charset="0"/>
            </a:endParaRPr>
          </a:p>
        </p:txBody>
      </p:sp>
      <p:pic>
        <p:nvPicPr>
          <p:cNvPr id="5122" name="Picture 2" descr="Image result for RUBBER WASHER"/>
          <p:cNvPicPr>
            <a:picLocks noChangeAspect="1" noChangeArrowheads="1"/>
          </p:cNvPicPr>
          <p:nvPr/>
        </p:nvPicPr>
        <p:blipFill>
          <a:blip r:embed="rId5"/>
          <a:srcRect/>
          <a:stretch>
            <a:fillRect/>
          </a:stretch>
        </p:blipFill>
        <p:spPr bwMode="auto">
          <a:xfrm>
            <a:off x="714348" y="1643050"/>
            <a:ext cx="3571900" cy="3571901"/>
          </a:xfrm>
          <a:prstGeom prst="rect">
            <a:avLst/>
          </a:prstGeom>
          <a:noFill/>
        </p:spPr>
      </p:pic>
      <p:pic>
        <p:nvPicPr>
          <p:cNvPr id="5124" name="Picture 4" descr="Image result for RUBBER GROMMET"/>
          <p:cNvPicPr>
            <a:picLocks noChangeAspect="1" noChangeArrowheads="1"/>
          </p:cNvPicPr>
          <p:nvPr/>
        </p:nvPicPr>
        <p:blipFill>
          <a:blip r:embed="rId6"/>
          <a:srcRect/>
          <a:stretch>
            <a:fillRect/>
          </a:stretch>
        </p:blipFill>
        <p:spPr bwMode="auto">
          <a:xfrm>
            <a:off x="4572000" y="1928802"/>
            <a:ext cx="4210040" cy="3000396"/>
          </a:xfrm>
          <a:prstGeom prst="rect">
            <a:avLst/>
          </a:prstGeom>
          <a:noFill/>
        </p:spPr>
      </p:pic>
    </p:spTree>
    <p:extLst>
      <p:ext uri="{BB962C8B-B14F-4D97-AF65-F5344CB8AC3E}">
        <p14:creationId xmlns:p14="http://schemas.microsoft.com/office/powerpoint/2010/main" xmlns="" val="98686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V</a:t>
            </a:r>
            <a:r>
              <a:rPr lang="en-US" sz="2400" b="1" i="1" dirty="0" smtClean="0">
                <a:solidFill>
                  <a:srgbClr val="002060"/>
                </a:solidFill>
                <a:latin typeface="Adobe Heiti Std R" pitchFamily="34" charset="-128"/>
                <a:ea typeface="Adobe Heiti Std R" pitchFamily="34" charset="-128"/>
                <a:cs typeface="Times New Roman" pitchFamily="18" charset="0"/>
              </a:rPr>
              <a:t>ARIOUS </a:t>
            </a:r>
            <a:r>
              <a:rPr lang="en-US" sz="4000" b="1" i="1" dirty="0">
                <a:solidFill>
                  <a:srgbClr val="FF0000"/>
                </a:solidFill>
                <a:latin typeface="Adobe Heiti Std R" pitchFamily="34" charset="-128"/>
                <a:ea typeface="Adobe Heiti Std R" pitchFamily="34" charset="-128"/>
                <a:cs typeface="Times New Roman" pitchFamily="18" charset="0"/>
              </a:rPr>
              <a:t>T</a:t>
            </a:r>
            <a:r>
              <a:rPr lang="en-US" sz="2400" b="1" i="1" dirty="0" smtClean="0">
                <a:solidFill>
                  <a:srgbClr val="002060"/>
                </a:solidFill>
                <a:latin typeface="Adobe Heiti Std R" pitchFamily="34" charset="-128"/>
                <a:ea typeface="Adobe Heiti Std R" pitchFamily="34" charset="-128"/>
                <a:cs typeface="Times New Roman" pitchFamily="18" charset="0"/>
              </a:rPr>
              <a:t>YPES </a:t>
            </a:r>
            <a:r>
              <a:rPr lang="en-US" sz="4000" b="1" i="1" dirty="0">
                <a:solidFill>
                  <a:srgbClr val="FF0000"/>
                </a:solidFill>
                <a:latin typeface="Adobe Heiti Std R" pitchFamily="34" charset="-128"/>
                <a:ea typeface="Adobe Heiti Std R" pitchFamily="34" charset="-128"/>
                <a:cs typeface="Times New Roman" pitchFamily="18" charset="0"/>
              </a:rPr>
              <a:t>O</a:t>
            </a:r>
            <a:r>
              <a:rPr lang="en-US" sz="2400" b="1" i="1" dirty="0" smtClean="0">
                <a:solidFill>
                  <a:srgbClr val="002060"/>
                </a:solidFill>
                <a:latin typeface="Adobe Heiti Std R" pitchFamily="34" charset="-128"/>
                <a:ea typeface="Adobe Heiti Std R" pitchFamily="34" charset="-128"/>
                <a:cs typeface="Times New Roman" pitchFamily="18" charset="0"/>
              </a:rPr>
              <a:t>F </a:t>
            </a:r>
            <a:r>
              <a:rPr lang="en-US" sz="4000" b="1" i="1" dirty="0">
                <a:solidFill>
                  <a:srgbClr val="FF0000"/>
                </a:solidFill>
                <a:latin typeface="Adobe Heiti Std R" pitchFamily="34" charset="-128"/>
                <a:ea typeface="Adobe Heiti Std R" pitchFamily="34" charset="-128"/>
                <a:cs typeface="Times New Roman" pitchFamily="18" charset="0"/>
              </a:rPr>
              <a:t>P</a:t>
            </a:r>
            <a:r>
              <a:rPr lang="en-US" sz="2400" b="1" i="1" dirty="0" smtClean="0">
                <a:solidFill>
                  <a:srgbClr val="002060"/>
                </a:solidFill>
                <a:latin typeface="Adobe Heiti Std R" pitchFamily="34" charset="-128"/>
                <a:ea typeface="Adobe Heiti Std R" pitchFamily="34" charset="-128"/>
                <a:cs typeface="Times New Roman" pitchFamily="18" charset="0"/>
              </a:rPr>
              <a:t>RODUCTS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11"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sp>
        <p:nvSpPr>
          <p:cNvPr id="7" name="TextBox 6"/>
          <p:cNvSpPr txBox="1"/>
          <p:nvPr/>
        </p:nvSpPr>
        <p:spPr>
          <a:xfrm>
            <a:off x="1500166" y="1214422"/>
            <a:ext cx="1505098" cy="369332"/>
          </a:xfrm>
          <a:prstGeom prst="rect">
            <a:avLst/>
          </a:prstGeom>
          <a:noFill/>
        </p:spPr>
        <p:txBody>
          <a:bodyPr wrap="square" rtlCol="0">
            <a:spAutoFit/>
          </a:bodyPr>
          <a:lstStyle/>
          <a:p>
            <a:pPr algn="ctr"/>
            <a:r>
              <a:rPr lang="en-US" b="1" dirty="0" smtClean="0">
                <a:solidFill>
                  <a:srgbClr val="002060"/>
                </a:solidFill>
                <a:latin typeface="Adobe Heiti Std R" pitchFamily="34" charset="-128"/>
                <a:ea typeface="Adobe Heiti Std R" pitchFamily="34" charset="-128"/>
                <a:cs typeface="Times New Roman" pitchFamily="18" charset="0"/>
              </a:rPr>
              <a:t>BUSHES</a:t>
            </a:r>
            <a:endParaRPr lang="en-US" b="1" dirty="0">
              <a:solidFill>
                <a:srgbClr val="002060"/>
              </a:solidFill>
              <a:latin typeface="Adobe Heiti Std R" pitchFamily="34" charset="-128"/>
              <a:ea typeface="Adobe Heiti Std R" pitchFamily="34" charset="-128"/>
              <a:cs typeface="Times New Roman" pitchFamily="18" charset="0"/>
            </a:endParaRPr>
          </a:p>
        </p:txBody>
      </p:sp>
      <p:sp>
        <p:nvSpPr>
          <p:cNvPr id="8" name="TextBox 7"/>
          <p:cNvSpPr txBox="1"/>
          <p:nvPr/>
        </p:nvSpPr>
        <p:spPr>
          <a:xfrm>
            <a:off x="5929322" y="1285860"/>
            <a:ext cx="1505098" cy="369332"/>
          </a:xfrm>
          <a:prstGeom prst="rect">
            <a:avLst/>
          </a:prstGeom>
          <a:noFill/>
        </p:spPr>
        <p:txBody>
          <a:bodyPr wrap="square" rtlCol="0">
            <a:spAutoFit/>
          </a:bodyPr>
          <a:lstStyle/>
          <a:p>
            <a:pPr algn="ctr"/>
            <a:r>
              <a:rPr lang="en-US" b="1" dirty="0" smtClean="0">
                <a:solidFill>
                  <a:srgbClr val="002060"/>
                </a:solidFill>
                <a:latin typeface="Adobe Heiti Std R" pitchFamily="34" charset="-128"/>
                <a:ea typeface="Adobe Heiti Std R" pitchFamily="34" charset="-128"/>
                <a:cs typeface="Times New Roman" pitchFamily="18" charset="0"/>
              </a:rPr>
              <a:t>SEALS</a:t>
            </a:r>
            <a:endParaRPr lang="en-US" b="1" dirty="0">
              <a:solidFill>
                <a:srgbClr val="002060"/>
              </a:solidFill>
              <a:latin typeface="Adobe Heiti Std R" pitchFamily="34" charset="-128"/>
              <a:ea typeface="Adobe Heiti Std R" pitchFamily="34" charset="-128"/>
              <a:cs typeface="Times New Roman" pitchFamily="18" charset="0"/>
            </a:endParaRPr>
          </a:p>
        </p:txBody>
      </p:sp>
      <p:pic>
        <p:nvPicPr>
          <p:cNvPr id="4098" name="Picture 2" descr="Image result for RUBBER BUSH"/>
          <p:cNvPicPr>
            <a:picLocks noChangeAspect="1" noChangeArrowheads="1"/>
          </p:cNvPicPr>
          <p:nvPr/>
        </p:nvPicPr>
        <p:blipFill>
          <a:blip r:embed="rId5"/>
          <a:srcRect/>
          <a:stretch>
            <a:fillRect/>
          </a:stretch>
        </p:blipFill>
        <p:spPr bwMode="auto">
          <a:xfrm>
            <a:off x="357157" y="1785926"/>
            <a:ext cx="3524275" cy="2928958"/>
          </a:xfrm>
          <a:prstGeom prst="rect">
            <a:avLst/>
          </a:prstGeom>
          <a:noFill/>
        </p:spPr>
      </p:pic>
      <p:pic>
        <p:nvPicPr>
          <p:cNvPr id="4100" name="Picture 4" descr="Image result for RUBBER OIL SEAL"/>
          <p:cNvPicPr>
            <a:picLocks noChangeAspect="1" noChangeArrowheads="1"/>
          </p:cNvPicPr>
          <p:nvPr/>
        </p:nvPicPr>
        <p:blipFill>
          <a:blip r:embed="rId6"/>
          <a:srcRect/>
          <a:stretch>
            <a:fillRect/>
          </a:stretch>
        </p:blipFill>
        <p:spPr bwMode="auto">
          <a:xfrm>
            <a:off x="4786314" y="1571612"/>
            <a:ext cx="3643338" cy="3643338"/>
          </a:xfrm>
          <a:prstGeom prst="rect">
            <a:avLst/>
          </a:prstGeom>
          <a:noFill/>
        </p:spPr>
      </p:pic>
    </p:spTree>
    <p:extLst>
      <p:ext uri="{BB962C8B-B14F-4D97-AF65-F5344CB8AC3E}">
        <p14:creationId xmlns:p14="http://schemas.microsoft.com/office/powerpoint/2010/main" xmlns="" val="133054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V</a:t>
            </a:r>
            <a:r>
              <a:rPr lang="en-US" sz="2400" b="1" i="1" dirty="0" smtClean="0">
                <a:solidFill>
                  <a:srgbClr val="002060"/>
                </a:solidFill>
                <a:latin typeface="Adobe Heiti Std R" pitchFamily="34" charset="-128"/>
                <a:ea typeface="Adobe Heiti Std R" pitchFamily="34" charset="-128"/>
                <a:cs typeface="Times New Roman" pitchFamily="18" charset="0"/>
              </a:rPr>
              <a:t>ARIOUS </a:t>
            </a:r>
            <a:r>
              <a:rPr lang="en-US" sz="4000" b="1" i="1" dirty="0">
                <a:solidFill>
                  <a:srgbClr val="FF0000"/>
                </a:solidFill>
                <a:latin typeface="Adobe Heiti Std R" pitchFamily="34" charset="-128"/>
                <a:ea typeface="Adobe Heiti Std R" pitchFamily="34" charset="-128"/>
                <a:cs typeface="Times New Roman" pitchFamily="18" charset="0"/>
              </a:rPr>
              <a:t>T</a:t>
            </a:r>
            <a:r>
              <a:rPr lang="en-US" sz="2400" b="1" i="1" dirty="0" smtClean="0">
                <a:solidFill>
                  <a:srgbClr val="002060"/>
                </a:solidFill>
                <a:latin typeface="Adobe Heiti Std R" pitchFamily="34" charset="-128"/>
                <a:ea typeface="Adobe Heiti Std R" pitchFamily="34" charset="-128"/>
                <a:cs typeface="Times New Roman" pitchFamily="18" charset="0"/>
              </a:rPr>
              <a:t>YPES </a:t>
            </a:r>
            <a:r>
              <a:rPr lang="en-US" sz="4000" b="1" i="1" dirty="0">
                <a:solidFill>
                  <a:srgbClr val="FF0000"/>
                </a:solidFill>
                <a:latin typeface="Adobe Heiti Std R" pitchFamily="34" charset="-128"/>
                <a:ea typeface="Adobe Heiti Std R" pitchFamily="34" charset="-128"/>
                <a:cs typeface="Times New Roman" pitchFamily="18" charset="0"/>
              </a:rPr>
              <a:t>O</a:t>
            </a:r>
            <a:r>
              <a:rPr lang="en-US" sz="2400" b="1" i="1" dirty="0" smtClean="0">
                <a:solidFill>
                  <a:srgbClr val="002060"/>
                </a:solidFill>
                <a:latin typeface="Adobe Heiti Std R" pitchFamily="34" charset="-128"/>
                <a:ea typeface="Adobe Heiti Std R" pitchFamily="34" charset="-128"/>
                <a:cs typeface="Times New Roman" pitchFamily="18" charset="0"/>
              </a:rPr>
              <a:t>F </a:t>
            </a:r>
            <a:r>
              <a:rPr lang="en-US" sz="4000" b="1" i="1" dirty="0">
                <a:solidFill>
                  <a:srgbClr val="FF0000"/>
                </a:solidFill>
                <a:latin typeface="Adobe Heiti Std R" pitchFamily="34" charset="-128"/>
                <a:ea typeface="Adobe Heiti Std R" pitchFamily="34" charset="-128"/>
                <a:cs typeface="Times New Roman" pitchFamily="18" charset="0"/>
              </a:rPr>
              <a:t>P</a:t>
            </a:r>
            <a:r>
              <a:rPr lang="en-US" sz="2400" b="1" i="1" dirty="0" smtClean="0">
                <a:solidFill>
                  <a:srgbClr val="002060"/>
                </a:solidFill>
                <a:latin typeface="Adobe Heiti Std R" pitchFamily="34" charset="-128"/>
                <a:ea typeface="Adobe Heiti Std R" pitchFamily="34" charset="-128"/>
                <a:cs typeface="Times New Roman" pitchFamily="18" charset="0"/>
              </a:rPr>
              <a:t>RODUCTS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11"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30" name="Picture 29" descr="metal mounting.jpg"/>
          <p:cNvPicPr>
            <a:picLocks noChangeAspect="1"/>
          </p:cNvPicPr>
          <p:nvPr/>
        </p:nvPicPr>
        <p:blipFill>
          <a:blip r:embed="rId5"/>
          <a:stretch>
            <a:fillRect/>
          </a:stretch>
        </p:blipFill>
        <p:spPr>
          <a:xfrm>
            <a:off x="3428992" y="1571612"/>
            <a:ext cx="3028950" cy="1514475"/>
          </a:xfrm>
          <a:prstGeom prst="rect">
            <a:avLst/>
          </a:prstGeom>
        </p:spPr>
      </p:pic>
      <p:pic>
        <p:nvPicPr>
          <p:cNvPr id="31" name="Picture 30" descr="rooller.jpg"/>
          <p:cNvPicPr>
            <a:picLocks noChangeAspect="1"/>
          </p:cNvPicPr>
          <p:nvPr/>
        </p:nvPicPr>
        <p:blipFill>
          <a:blip r:embed="rId6"/>
          <a:stretch>
            <a:fillRect/>
          </a:stretch>
        </p:blipFill>
        <p:spPr>
          <a:xfrm>
            <a:off x="142844" y="4286256"/>
            <a:ext cx="3905250" cy="1171575"/>
          </a:xfrm>
          <a:prstGeom prst="rect">
            <a:avLst/>
          </a:prstGeom>
        </p:spPr>
      </p:pic>
      <p:pic>
        <p:nvPicPr>
          <p:cNvPr id="32" name="Picture 31" descr="liner.jpg"/>
          <p:cNvPicPr>
            <a:picLocks noChangeAspect="1"/>
          </p:cNvPicPr>
          <p:nvPr/>
        </p:nvPicPr>
        <p:blipFill>
          <a:blip r:embed="rId7"/>
          <a:stretch>
            <a:fillRect/>
          </a:stretch>
        </p:blipFill>
        <p:spPr>
          <a:xfrm>
            <a:off x="4143372" y="3571891"/>
            <a:ext cx="2143125" cy="2143125"/>
          </a:xfrm>
          <a:prstGeom prst="rect">
            <a:avLst/>
          </a:prstGeom>
        </p:spPr>
      </p:pic>
      <p:pic>
        <p:nvPicPr>
          <p:cNvPr id="33" name="Picture 32" descr="damber drive.jpg"/>
          <p:cNvPicPr>
            <a:picLocks noChangeAspect="1"/>
          </p:cNvPicPr>
          <p:nvPr/>
        </p:nvPicPr>
        <p:blipFill>
          <a:blip r:embed="rId8"/>
          <a:stretch>
            <a:fillRect/>
          </a:stretch>
        </p:blipFill>
        <p:spPr>
          <a:xfrm>
            <a:off x="6715140" y="3429000"/>
            <a:ext cx="2133600" cy="2133600"/>
          </a:xfrm>
          <a:prstGeom prst="rect">
            <a:avLst/>
          </a:prstGeom>
        </p:spPr>
      </p:pic>
      <p:pic>
        <p:nvPicPr>
          <p:cNvPr id="35" name="Picture 34" descr="download.jpg"/>
          <p:cNvPicPr>
            <a:picLocks noChangeAspect="1"/>
          </p:cNvPicPr>
          <p:nvPr/>
        </p:nvPicPr>
        <p:blipFill>
          <a:blip r:embed="rId9"/>
          <a:stretch>
            <a:fillRect/>
          </a:stretch>
        </p:blipFill>
        <p:spPr>
          <a:xfrm>
            <a:off x="6643702" y="1285860"/>
            <a:ext cx="2143125" cy="2143125"/>
          </a:xfrm>
          <a:prstGeom prst="rect">
            <a:avLst/>
          </a:prstGeom>
        </p:spPr>
      </p:pic>
      <p:pic>
        <p:nvPicPr>
          <p:cNvPr id="36" name="Picture 35" descr="download (1).jpg"/>
          <p:cNvPicPr>
            <a:picLocks noChangeAspect="1"/>
          </p:cNvPicPr>
          <p:nvPr/>
        </p:nvPicPr>
        <p:blipFill>
          <a:blip r:embed="rId10"/>
          <a:stretch>
            <a:fillRect/>
          </a:stretch>
        </p:blipFill>
        <p:spPr>
          <a:xfrm>
            <a:off x="714348" y="1428736"/>
            <a:ext cx="2419350" cy="1885950"/>
          </a:xfrm>
          <a:prstGeom prst="rect">
            <a:avLst/>
          </a:prstGeom>
        </p:spPr>
      </p:pic>
    </p:spTree>
    <p:extLst>
      <p:ext uri="{BB962C8B-B14F-4D97-AF65-F5344CB8AC3E}">
        <p14:creationId xmlns:p14="http://schemas.microsoft.com/office/powerpoint/2010/main" xmlns="" val="133054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O</a:t>
            </a:r>
            <a:r>
              <a:rPr lang="en-US" sz="2400" b="1" i="1" dirty="0" smtClean="0">
                <a:solidFill>
                  <a:srgbClr val="002060"/>
                </a:solidFill>
                <a:latin typeface="Adobe Heiti Std R" pitchFamily="34" charset="-128"/>
                <a:ea typeface="Adobe Heiti Std R" pitchFamily="34" charset="-128"/>
                <a:cs typeface="Times New Roman" pitchFamily="18" charset="0"/>
              </a:rPr>
              <a:t>UR </a:t>
            </a:r>
            <a:r>
              <a:rPr lang="en-US" sz="4000" b="1" i="1" dirty="0" smtClean="0">
                <a:solidFill>
                  <a:srgbClr val="FF0000"/>
                </a:solidFill>
                <a:latin typeface="Adobe Heiti Std R" pitchFamily="34" charset="-128"/>
                <a:ea typeface="Adobe Heiti Std R" pitchFamily="34" charset="-128"/>
                <a:cs typeface="Times New Roman" pitchFamily="18" charset="0"/>
              </a:rPr>
              <a:t>C</a:t>
            </a:r>
            <a:r>
              <a:rPr lang="en-US" sz="2400" b="1" i="1" dirty="0" smtClean="0">
                <a:solidFill>
                  <a:srgbClr val="002060"/>
                </a:solidFill>
                <a:latin typeface="Adobe Heiti Std R" pitchFamily="34" charset="-128"/>
                <a:ea typeface="Adobe Heiti Std R" pitchFamily="34" charset="-128"/>
                <a:cs typeface="Times New Roman" pitchFamily="18" charset="0"/>
              </a:rPr>
              <a:t>LIENTS </a:t>
            </a:r>
            <a:r>
              <a:rPr lang="en-US" sz="4000" b="1" i="1" dirty="0" smtClean="0">
                <a:solidFill>
                  <a:srgbClr val="FF0000"/>
                </a:solidFill>
                <a:latin typeface="Adobe Heiti Std R" pitchFamily="34" charset="-128"/>
                <a:ea typeface="Adobe Heiti Std R" pitchFamily="34" charset="-128"/>
                <a:cs typeface="Times New Roman" pitchFamily="18" charset="0"/>
              </a:rPr>
              <a:t>I</a:t>
            </a:r>
            <a:r>
              <a:rPr lang="en-US" sz="2400" b="1" i="1" dirty="0" smtClean="0">
                <a:solidFill>
                  <a:srgbClr val="002060"/>
                </a:solidFill>
                <a:latin typeface="Adobe Heiti Std R" pitchFamily="34" charset="-128"/>
                <a:ea typeface="Adobe Heiti Std R" pitchFamily="34" charset="-128"/>
                <a:cs typeface="Times New Roman" pitchFamily="18" charset="0"/>
              </a:rPr>
              <a:t>N </a:t>
            </a:r>
            <a:r>
              <a:rPr lang="en-US" sz="4000" b="1" i="1" dirty="0" smtClean="0">
                <a:solidFill>
                  <a:srgbClr val="FF0000"/>
                </a:solidFill>
                <a:latin typeface="Adobe Heiti Std R" pitchFamily="34" charset="-128"/>
                <a:ea typeface="Adobe Heiti Std R" pitchFamily="34" charset="-128"/>
                <a:cs typeface="Times New Roman" pitchFamily="18" charset="0"/>
              </a:rPr>
              <a:t>A</a:t>
            </a:r>
            <a:r>
              <a:rPr lang="en-US" sz="2400" b="1" i="1" dirty="0" smtClean="0">
                <a:solidFill>
                  <a:srgbClr val="002060"/>
                </a:solidFill>
                <a:latin typeface="Adobe Heiti Std R" pitchFamily="34" charset="-128"/>
                <a:ea typeface="Adobe Heiti Std R" pitchFamily="34" charset="-128"/>
                <a:cs typeface="Times New Roman" pitchFamily="18" charset="0"/>
              </a:rPr>
              <a:t>LL</a:t>
            </a:r>
            <a:r>
              <a:rPr lang="en-US" sz="4000" b="1" i="1" dirty="0" smtClean="0">
                <a:solidFill>
                  <a:srgbClr val="FF0000"/>
                </a:solidFill>
                <a:latin typeface="Adobe Heiti Std R" pitchFamily="34" charset="-128"/>
                <a:ea typeface="Adobe Heiti Std R" pitchFamily="34" charset="-128"/>
                <a:cs typeface="Times New Roman" pitchFamily="18" charset="0"/>
              </a:rPr>
              <a:t>O</a:t>
            </a:r>
            <a:r>
              <a:rPr lang="en-US" sz="2400" b="1" i="1" dirty="0" smtClean="0">
                <a:solidFill>
                  <a:srgbClr val="002060"/>
                </a:solidFill>
                <a:latin typeface="Adobe Heiti Std R" pitchFamily="34" charset="-128"/>
                <a:ea typeface="Adobe Heiti Std R" pitchFamily="34" charset="-128"/>
                <a:cs typeface="Times New Roman" pitchFamily="18" charset="0"/>
              </a:rPr>
              <a:t>VER</a:t>
            </a:r>
            <a:r>
              <a:rPr lang="en-US" b="1" i="1" dirty="0" smtClean="0">
                <a:solidFill>
                  <a:srgbClr val="002060"/>
                </a:solidFill>
                <a:latin typeface="Adobe Heiti Std R" pitchFamily="34" charset="-128"/>
                <a:ea typeface="Adobe Heiti Std R" pitchFamily="34" charset="-128"/>
                <a:cs typeface="Times New Roman" pitchFamily="18" charset="0"/>
              </a:rPr>
              <a:t> </a:t>
            </a:r>
            <a:r>
              <a:rPr lang="en-US" sz="4000" b="1" i="1" dirty="0" smtClean="0">
                <a:solidFill>
                  <a:srgbClr val="FF0000"/>
                </a:solidFill>
                <a:latin typeface="Adobe Heiti Std R" pitchFamily="34" charset="-128"/>
                <a:ea typeface="Adobe Heiti Std R" pitchFamily="34" charset="-128"/>
                <a:cs typeface="Times New Roman" pitchFamily="18" charset="0"/>
              </a:rPr>
              <a:t>I</a:t>
            </a:r>
            <a:r>
              <a:rPr lang="en-US" sz="2400" b="1" i="1" dirty="0" smtClean="0">
                <a:solidFill>
                  <a:srgbClr val="002060"/>
                </a:solidFill>
                <a:latin typeface="Adobe Heiti Std R" pitchFamily="34" charset="-128"/>
                <a:ea typeface="Adobe Heiti Std R" pitchFamily="34" charset="-128"/>
                <a:cs typeface="Times New Roman" pitchFamily="18" charset="0"/>
              </a:rPr>
              <a:t>NDIA</a:t>
            </a:r>
            <a:r>
              <a:rPr lang="en-US" b="1" i="1" dirty="0" smtClean="0">
                <a:solidFill>
                  <a:srgbClr val="002060"/>
                </a:solidFill>
                <a:latin typeface="Adobe Heiti Std R" pitchFamily="34" charset="-128"/>
                <a:ea typeface="Adobe Heiti Std R" pitchFamily="34" charset="-128"/>
                <a:cs typeface="Times New Roman" pitchFamily="18" charset="0"/>
              </a:rPr>
              <a:t>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11"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26" name="Picture 25" descr="jisl.jpg"/>
          <p:cNvPicPr>
            <a:picLocks noChangeAspect="1"/>
          </p:cNvPicPr>
          <p:nvPr/>
        </p:nvPicPr>
        <p:blipFill>
          <a:blip r:embed="rId5"/>
          <a:stretch>
            <a:fillRect/>
          </a:stretch>
        </p:blipFill>
        <p:spPr>
          <a:xfrm>
            <a:off x="285720" y="1000108"/>
            <a:ext cx="2928958" cy="2006309"/>
          </a:xfrm>
          <a:prstGeom prst="rect">
            <a:avLst/>
          </a:prstGeom>
        </p:spPr>
      </p:pic>
      <p:pic>
        <p:nvPicPr>
          <p:cNvPr id="27" name="Picture 26" descr="kisan.png"/>
          <p:cNvPicPr>
            <a:picLocks noChangeAspect="1"/>
          </p:cNvPicPr>
          <p:nvPr/>
        </p:nvPicPr>
        <p:blipFill>
          <a:blip r:embed="rId6"/>
          <a:stretch>
            <a:fillRect/>
          </a:stretch>
        </p:blipFill>
        <p:spPr>
          <a:xfrm>
            <a:off x="3714744" y="2786058"/>
            <a:ext cx="2143140" cy="1584774"/>
          </a:xfrm>
          <a:prstGeom prst="rect">
            <a:avLst/>
          </a:prstGeom>
        </p:spPr>
      </p:pic>
      <p:pic>
        <p:nvPicPr>
          <p:cNvPr id="28" name="Picture 27" descr="pricol.png"/>
          <p:cNvPicPr>
            <a:picLocks noChangeAspect="1"/>
          </p:cNvPicPr>
          <p:nvPr/>
        </p:nvPicPr>
        <p:blipFill>
          <a:blip r:embed="rId7"/>
          <a:stretch>
            <a:fillRect/>
          </a:stretch>
        </p:blipFill>
        <p:spPr>
          <a:xfrm>
            <a:off x="3500430" y="4194407"/>
            <a:ext cx="2428892" cy="1734923"/>
          </a:xfrm>
          <a:prstGeom prst="rect">
            <a:avLst/>
          </a:prstGeom>
        </p:spPr>
      </p:pic>
      <p:pic>
        <p:nvPicPr>
          <p:cNvPr id="29" name="Picture 28" descr="ravands.png"/>
          <p:cNvPicPr>
            <a:picLocks noChangeAspect="1"/>
          </p:cNvPicPr>
          <p:nvPr/>
        </p:nvPicPr>
        <p:blipFill>
          <a:blip r:embed="rId8"/>
          <a:stretch>
            <a:fillRect/>
          </a:stretch>
        </p:blipFill>
        <p:spPr>
          <a:xfrm>
            <a:off x="6500826" y="1000108"/>
            <a:ext cx="1905000" cy="1905000"/>
          </a:xfrm>
          <a:prstGeom prst="rect">
            <a:avLst/>
          </a:prstGeom>
        </p:spPr>
      </p:pic>
      <p:pic>
        <p:nvPicPr>
          <p:cNvPr id="34" name="Picture 33" descr="roots.jpg"/>
          <p:cNvPicPr>
            <a:picLocks noChangeAspect="1"/>
          </p:cNvPicPr>
          <p:nvPr/>
        </p:nvPicPr>
        <p:blipFill>
          <a:blip r:embed="rId9"/>
          <a:stretch>
            <a:fillRect/>
          </a:stretch>
        </p:blipFill>
        <p:spPr>
          <a:xfrm>
            <a:off x="3714744" y="1142984"/>
            <a:ext cx="1905000" cy="1762124"/>
          </a:xfrm>
          <a:prstGeom prst="rect">
            <a:avLst/>
          </a:prstGeom>
        </p:spPr>
      </p:pic>
      <p:pic>
        <p:nvPicPr>
          <p:cNvPr id="37" name="Picture 36" descr="spectra.png"/>
          <p:cNvPicPr>
            <a:picLocks noChangeAspect="1"/>
          </p:cNvPicPr>
          <p:nvPr/>
        </p:nvPicPr>
        <p:blipFill>
          <a:blip r:embed="rId10"/>
          <a:stretch>
            <a:fillRect/>
          </a:stretch>
        </p:blipFill>
        <p:spPr>
          <a:xfrm>
            <a:off x="500034" y="2857496"/>
            <a:ext cx="2561894" cy="1238249"/>
          </a:xfrm>
          <a:prstGeom prst="rect">
            <a:avLst/>
          </a:prstGeom>
        </p:spPr>
      </p:pic>
      <p:pic>
        <p:nvPicPr>
          <p:cNvPr id="38" name="Picture 37" descr="sri pumps.png"/>
          <p:cNvPicPr>
            <a:picLocks noChangeAspect="1"/>
          </p:cNvPicPr>
          <p:nvPr/>
        </p:nvPicPr>
        <p:blipFill>
          <a:blip r:embed="rId11"/>
          <a:stretch>
            <a:fillRect/>
          </a:stretch>
        </p:blipFill>
        <p:spPr>
          <a:xfrm>
            <a:off x="6143636" y="4214818"/>
            <a:ext cx="2143125" cy="1714497"/>
          </a:xfrm>
          <a:prstGeom prst="rect">
            <a:avLst/>
          </a:prstGeom>
        </p:spPr>
      </p:pic>
      <p:pic>
        <p:nvPicPr>
          <p:cNvPr id="39" name="Picture 38" descr="ss.png"/>
          <p:cNvPicPr>
            <a:picLocks noChangeAspect="1"/>
          </p:cNvPicPr>
          <p:nvPr/>
        </p:nvPicPr>
        <p:blipFill>
          <a:blip r:embed="rId12"/>
          <a:stretch>
            <a:fillRect/>
          </a:stretch>
        </p:blipFill>
        <p:spPr>
          <a:xfrm>
            <a:off x="6429388" y="2857496"/>
            <a:ext cx="1857388" cy="1857388"/>
          </a:xfrm>
          <a:prstGeom prst="rect">
            <a:avLst/>
          </a:prstGeom>
        </p:spPr>
      </p:pic>
      <p:pic>
        <p:nvPicPr>
          <p:cNvPr id="40" name="Picture 39" descr="tulsi.png"/>
          <p:cNvPicPr>
            <a:picLocks noChangeAspect="1"/>
          </p:cNvPicPr>
          <p:nvPr/>
        </p:nvPicPr>
        <p:blipFill>
          <a:blip r:embed="rId13"/>
          <a:stretch>
            <a:fillRect/>
          </a:stretch>
        </p:blipFill>
        <p:spPr>
          <a:xfrm>
            <a:off x="285720" y="4500570"/>
            <a:ext cx="2857520" cy="1097225"/>
          </a:xfrm>
          <a:prstGeom prst="rect">
            <a:avLst/>
          </a:prstGeom>
        </p:spPr>
      </p:pic>
    </p:spTree>
    <p:extLst>
      <p:ext uri="{BB962C8B-B14F-4D97-AF65-F5344CB8AC3E}">
        <p14:creationId xmlns:p14="http://schemas.microsoft.com/office/powerpoint/2010/main" xmlns="" val="133054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P</a:t>
            </a:r>
            <a:r>
              <a:rPr lang="en-US" sz="2400" b="1" i="1" dirty="0" smtClean="0">
                <a:solidFill>
                  <a:srgbClr val="002060"/>
                </a:solidFill>
                <a:latin typeface="Adobe Heiti Std R" pitchFamily="34" charset="-128"/>
                <a:ea typeface="Adobe Heiti Std R" pitchFamily="34" charset="-128"/>
                <a:cs typeface="Times New Roman" pitchFamily="18" charset="0"/>
              </a:rPr>
              <a:t>ACKING </a:t>
            </a:r>
            <a:r>
              <a:rPr lang="en-US" sz="4000" b="1" i="1" dirty="0">
                <a:solidFill>
                  <a:srgbClr val="FF0000"/>
                </a:solidFill>
                <a:latin typeface="Adobe Heiti Std R" pitchFamily="34" charset="-128"/>
                <a:ea typeface="Adobe Heiti Std R" pitchFamily="34" charset="-128"/>
                <a:cs typeface="Times New Roman" pitchFamily="18" charset="0"/>
              </a:rPr>
              <a:t>&amp; S</a:t>
            </a:r>
            <a:r>
              <a:rPr lang="en-US" sz="2400" b="1" i="1" dirty="0" smtClean="0">
                <a:solidFill>
                  <a:srgbClr val="002060"/>
                </a:solidFill>
                <a:latin typeface="Adobe Heiti Std R" pitchFamily="34" charset="-128"/>
                <a:ea typeface="Adobe Heiti Std R" pitchFamily="34" charset="-128"/>
                <a:cs typeface="Times New Roman" pitchFamily="18" charset="0"/>
              </a:rPr>
              <a:t>TORAGE </a:t>
            </a:r>
            <a:endParaRPr lang="en-US" b="1" i="1" dirty="0">
              <a:solidFill>
                <a:srgbClr val="002060"/>
              </a:solidFill>
              <a:latin typeface="Adobe Heiti Std R" pitchFamily="34" charset="-128"/>
              <a:ea typeface="Adobe Heiti Std R" pitchFamily="34" charset="-128"/>
              <a:cs typeface="Times New Roman" pitchFamily="18" charset="0"/>
            </a:endParaRPr>
          </a:p>
        </p:txBody>
      </p:sp>
      <p:sp>
        <p:nvSpPr>
          <p:cNvPr id="9" name="TextBox 8"/>
          <p:cNvSpPr txBox="1"/>
          <p:nvPr/>
        </p:nvSpPr>
        <p:spPr>
          <a:xfrm>
            <a:off x="500034" y="1071546"/>
            <a:ext cx="3733800" cy="369332"/>
          </a:xfrm>
          <a:prstGeom prst="rect">
            <a:avLst/>
          </a:prstGeom>
          <a:noFill/>
        </p:spPr>
        <p:txBody>
          <a:bodyPr wrap="square" rtlCol="0">
            <a:spAutoFit/>
          </a:bodyPr>
          <a:lstStyle/>
          <a:p>
            <a:pPr algn="ctr"/>
            <a:r>
              <a:rPr lang="en-US" b="1" dirty="0" smtClean="0">
                <a:solidFill>
                  <a:srgbClr val="002060"/>
                </a:solidFill>
                <a:latin typeface="Adobe Heiti Std R" pitchFamily="34" charset="-128"/>
                <a:ea typeface="Adobe Heiti Std R" pitchFamily="34" charset="-128"/>
                <a:cs typeface="Times New Roman" pitchFamily="18" charset="0"/>
              </a:rPr>
              <a:t>PACKING</a:t>
            </a:r>
            <a:endParaRPr lang="en-US" b="1" dirty="0">
              <a:solidFill>
                <a:srgbClr val="002060"/>
              </a:solidFill>
              <a:latin typeface="Adobe Heiti Std R" pitchFamily="34" charset="-128"/>
              <a:ea typeface="Adobe Heiti Std R" pitchFamily="34" charset="-128"/>
              <a:cs typeface="Times New Roman" pitchFamily="18" charset="0"/>
            </a:endParaRPr>
          </a:p>
        </p:txBody>
      </p:sp>
      <p:pic>
        <p:nvPicPr>
          <p:cNvPr id="18"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714348" y="1643050"/>
            <a:ext cx="3286148" cy="4100826"/>
          </a:xfrm>
          <a:prstGeom prst="rect">
            <a:avLst/>
          </a:prstGeom>
          <a:noFill/>
          <a:ln w="9525">
            <a:noFill/>
            <a:miter lim="800000"/>
            <a:headEnd/>
            <a:tailEnd/>
          </a:ln>
          <a:effectLst/>
        </p:spPr>
      </p:pic>
      <p:sp>
        <p:nvSpPr>
          <p:cNvPr id="11" name="TextBox 10"/>
          <p:cNvSpPr txBox="1"/>
          <p:nvPr/>
        </p:nvSpPr>
        <p:spPr>
          <a:xfrm>
            <a:off x="4643438" y="1214422"/>
            <a:ext cx="3733800" cy="369332"/>
          </a:xfrm>
          <a:prstGeom prst="rect">
            <a:avLst/>
          </a:prstGeom>
          <a:noFill/>
        </p:spPr>
        <p:txBody>
          <a:bodyPr wrap="square" rtlCol="0">
            <a:spAutoFit/>
          </a:bodyPr>
          <a:lstStyle/>
          <a:p>
            <a:pPr algn="ctr"/>
            <a:r>
              <a:rPr lang="en-US" b="1" dirty="0" smtClean="0">
                <a:solidFill>
                  <a:srgbClr val="002060"/>
                </a:solidFill>
                <a:latin typeface="Adobe Heiti Std R" pitchFamily="34" charset="-128"/>
                <a:ea typeface="Adobe Heiti Std R" pitchFamily="34" charset="-128"/>
                <a:cs typeface="Times New Roman" pitchFamily="18" charset="0"/>
              </a:rPr>
              <a:t>STORAGE</a:t>
            </a:r>
            <a:endParaRPr lang="en-US" b="1" dirty="0">
              <a:solidFill>
                <a:srgbClr val="002060"/>
              </a:solidFill>
              <a:latin typeface="Adobe Heiti Std R" pitchFamily="34" charset="-128"/>
              <a:ea typeface="Adobe Heiti Std R" pitchFamily="34" charset="-128"/>
              <a:cs typeface="Times New Roman" pitchFamily="18" charset="0"/>
            </a:endParaRPr>
          </a:p>
        </p:txBody>
      </p:sp>
      <p:pic>
        <p:nvPicPr>
          <p:cNvPr id="3074" name="Picture 2" descr="Related image"/>
          <p:cNvPicPr>
            <a:picLocks noChangeAspect="1" noChangeArrowheads="1"/>
          </p:cNvPicPr>
          <p:nvPr/>
        </p:nvPicPr>
        <p:blipFill>
          <a:blip r:embed="rId6"/>
          <a:srcRect/>
          <a:stretch>
            <a:fillRect/>
          </a:stretch>
        </p:blipFill>
        <p:spPr bwMode="auto">
          <a:xfrm>
            <a:off x="4429124" y="1500174"/>
            <a:ext cx="4313236" cy="4214842"/>
          </a:xfrm>
          <a:prstGeom prst="rect">
            <a:avLst/>
          </a:prstGeom>
          <a:noFill/>
        </p:spPr>
      </p:pic>
    </p:spTree>
    <p:extLst>
      <p:ext uri="{BB962C8B-B14F-4D97-AF65-F5344CB8AC3E}">
        <p14:creationId xmlns:p14="http://schemas.microsoft.com/office/powerpoint/2010/main" xmlns="" val="117259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5" name="Rounded Rectangle 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 Q</a:t>
            </a:r>
            <a:r>
              <a:rPr lang="en-US" sz="2400" b="1" i="1" dirty="0" smtClean="0">
                <a:solidFill>
                  <a:srgbClr val="002060"/>
                </a:solidFill>
                <a:latin typeface="Adobe Heiti Std R" pitchFamily="34" charset="-128"/>
                <a:ea typeface="Adobe Heiti Std R" pitchFamily="34" charset="-128"/>
                <a:cs typeface="Times New Roman" pitchFamily="18" charset="0"/>
              </a:rPr>
              <a:t>UALITY</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pic>
        <p:nvPicPr>
          <p:cNvPr id="9"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2052" name="Picture 4"/>
          <p:cNvPicPr>
            <a:picLocks noGrp="1" noChangeAspect="1" noChangeArrowheads="1"/>
          </p:cNvPicPr>
          <p:nvPr>
            <p:ph idx="1"/>
          </p:nvPr>
        </p:nvPicPr>
        <p:blipFill>
          <a:blip r:embed="rId5"/>
          <a:srcRect/>
          <a:stretch>
            <a:fillRect/>
          </a:stretch>
        </p:blipFill>
        <p:spPr bwMode="auto">
          <a:xfrm>
            <a:off x="214282" y="1500174"/>
            <a:ext cx="2714643" cy="3883021"/>
          </a:xfrm>
          <a:prstGeom prst="rect">
            <a:avLst/>
          </a:prstGeom>
          <a:noFill/>
          <a:ln w="9525">
            <a:noFill/>
            <a:miter lim="800000"/>
            <a:headEnd/>
            <a:tailEnd/>
          </a:ln>
          <a:effectLst/>
        </p:spPr>
      </p:pic>
      <p:pic>
        <p:nvPicPr>
          <p:cNvPr id="2057" name="Picture 9"/>
          <p:cNvPicPr>
            <a:picLocks noChangeAspect="1" noChangeArrowheads="1"/>
          </p:cNvPicPr>
          <p:nvPr/>
        </p:nvPicPr>
        <p:blipFill>
          <a:blip r:embed="rId6"/>
          <a:srcRect/>
          <a:stretch>
            <a:fillRect/>
          </a:stretch>
        </p:blipFill>
        <p:spPr bwMode="auto">
          <a:xfrm>
            <a:off x="3000364" y="1500174"/>
            <a:ext cx="2714644" cy="392909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7" cstate="print"/>
          <a:srcRect/>
          <a:stretch>
            <a:fillRect/>
          </a:stretch>
        </p:blipFill>
        <p:spPr bwMode="auto">
          <a:xfrm>
            <a:off x="5786446" y="1500174"/>
            <a:ext cx="3071802" cy="392909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762000"/>
            <a:ext cx="8382000" cy="4924425"/>
          </a:xfrm>
          <a:prstGeom prst="rect">
            <a:avLst/>
          </a:prstGeom>
          <a:noFill/>
        </p:spPr>
        <p:txBody>
          <a:bodyPr wrap="square" rtlCol="0">
            <a:spAutoFit/>
          </a:bodyPr>
          <a:lstStyle/>
          <a:p>
            <a:endParaRPr lang="en-US" sz="2400" b="1" dirty="0" smtClean="0">
              <a:latin typeface="Times New Roman" pitchFamily="18" charset="0"/>
              <a:cs typeface="Times New Roman" pitchFamily="18" charset="0"/>
            </a:endParaRPr>
          </a:p>
          <a:p>
            <a:pPr algn="just"/>
            <a:endParaRPr lang="en-US" sz="1000" b="1" dirty="0" smtClean="0">
              <a:latin typeface="Times New Roman" pitchFamily="18" charset="0"/>
              <a:cs typeface="Times New Roman" pitchFamily="18" charset="0"/>
            </a:endParaRPr>
          </a:p>
          <a:p>
            <a:pPr marL="457200" indent="-457200" algn="just">
              <a:buFont typeface="+mj-lt"/>
              <a:buAutoNum type="arabicPeriod"/>
            </a:pPr>
            <a:r>
              <a:rPr lang="en-US" sz="2000" b="1" dirty="0" smtClean="0">
                <a:latin typeface="Times New Roman" pitchFamily="18" charset="0"/>
                <a:cs typeface="Times New Roman" pitchFamily="18" charset="0"/>
              </a:rPr>
              <a:t>Respect: We will value all people, respecting all without bias</a:t>
            </a:r>
          </a:p>
          <a:p>
            <a:pPr marL="457200" indent="-457200" algn="just">
              <a:buFont typeface="+mj-lt"/>
              <a:buAutoNum type="arabicPeriod"/>
            </a:pPr>
            <a:endParaRPr lang="en-US" sz="2000" b="1" dirty="0" smtClean="0">
              <a:latin typeface="Times New Roman" pitchFamily="18" charset="0"/>
              <a:cs typeface="Times New Roman" pitchFamily="18" charset="0"/>
            </a:endParaRPr>
          </a:p>
          <a:p>
            <a:pPr marL="457200" indent="-457200" algn="just">
              <a:buFont typeface="+mj-lt"/>
              <a:buAutoNum type="arabicPeriod"/>
            </a:pPr>
            <a:r>
              <a:rPr lang="en-US" sz="2000" b="1" dirty="0" smtClean="0">
                <a:latin typeface="Times New Roman" pitchFamily="18" charset="0"/>
                <a:cs typeface="Times New Roman" pitchFamily="18" charset="0"/>
              </a:rPr>
              <a:t>Sustainable development: Where it is within our control, we will protect and conserve the natural environment for the benefit of present and future generations.</a:t>
            </a:r>
          </a:p>
          <a:p>
            <a:pPr marL="457200" indent="-457200" algn="just">
              <a:buFont typeface="+mj-lt"/>
              <a:buAutoNum type="arabicPeriod"/>
            </a:pPr>
            <a:endParaRPr lang="en-US" sz="2000" b="1" dirty="0" smtClean="0">
              <a:latin typeface="Times New Roman" pitchFamily="18" charset="0"/>
              <a:cs typeface="Times New Roman" pitchFamily="18" charset="0"/>
            </a:endParaRPr>
          </a:p>
          <a:p>
            <a:pPr marL="457200" indent="-457200" algn="just">
              <a:buFont typeface="+mj-lt"/>
              <a:buAutoNum type="arabicPeriod"/>
            </a:pPr>
            <a:r>
              <a:rPr lang="en-US" sz="2000" b="1" dirty="0" smtClean="0">
                <a:latin typeface="Times New Roman" pitchFamily="18" charset="0"/>
                <a:cs typeface="Times New Roman" pitchFamily="18" charset="0"/>
              </a:rPr>
              <a:t>Ethics: We will maintain transparency, ethics and trust in all our commitments and transactions.</a:t>
            </a:r>
          </a:p>
          <a:p>
            <a:pPr marL="457200" indent="-457200" algn="just">
              <a:buFont typeface="+mj-lt"/>
              <a:buAutoNum type="arabicPeriod"/>
            </a:pPr>
            <a:endParaRPr lang="en-US" sz="2000" b="1" dirty="0" smtClean="0">
              <a:latin typeface="Times New Roman" pitchFamily="18" charset="0"/>
              <a:cs typeface="Times New Roman" pitchFamily="18" charset="0"/>
            </a:endParaRPr>
          </a:p>
          <a:p>
            <a:pPr marL="457200" indent="-457200" algn="just">
              <a:buFont typeface="+mj-lt"/>
              <a:buAutoNum type="arabicPeriod"/>
            </a:pPr>
            <a:r>
              <a:rPr lang="en-US" sz="2000" b="1" dirty="0" smtClean="0">
                <a:latin typeface="Times New Roman" pitchFamily="18" charset="0"/>
                <a:cs typeface="Times New Roman" pitchFamily="18" charset="0"/>
              </a:rPr>
              <a:t>Teamwork: We will promote the spirit of team work, recognizing the value of both the business and the individual</a:t>
            </a:r>
          </a:p>
          <a:p>
            <a:pPr marL="457200" indent="-457200" algn="just">
              <a:buFont typeface="+mj-lt"/>
              <a:buAutoNum type="arabicPeriod"/>
            </a:pPr>
            <a:endParaRPr lang="en-US" sz="2000" b="1" dirty="0" smtClean="0">
              <a:latin typeface="Times New Roman" pitchFamily="18" charset="0"/>
              <a:cs typeface="Times New Roman" pitchFamily="18" charset="0"/>
            </a:endParaRPr>
          </a:p>
          <a:p>
            <a:pPr marL="457200" indent="-457200" algn="just">
              <a:buFont typeface="+mj-lt"/>
              <a:buAutoNum type="arabicPeriod"/>
            </a:pPr>
            <a:r>
              <a:rPr lang="en-US" sz="2000" b="1" dirty="0" smtClean="0">
                <a:latin typeface="Times New Roman" pitchFamily="18" charset="0"/>
                <a:cs typeface="Times New Roman" pitchFamily="18" charset="0"/>
              </a:rPr>
              <a:t>Integrity: We will promote the culture where the people honor the alignment of thought, word and deed.</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V</a:t>
            </a:r>
            <a:r>
              <a:rPr lang="en-US" sz="2400" b="1" i="1" dirty="0" smtClean="0">
                <a:solidFill>
                  <a:srgbClr val="002060"/>
                </a:solidFill>
                <a:latin typeface="Adobe Heiti Std R" pitchFamily="34" charset="-128"/>
                <a:ea typeface="Adobe Heiti Std R" pitchFamily="34" charset="-128"/>
                <a:cs typeface="Times New Roman" pitchFamily="18" charset="0"/>
              </a:rPr>
              <a:t>ALUES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7" name="Picture 2" descr="H:\Client\YAZHINI RUBBERS\Yazhini Rubbers Logo.jpg"/>
          <p:cNvPicPr>
            <a:picLocks noChangeAspect="1" noChangeArrowheads="1"/>
          </p:cNvPicPr>
          <p:nvPr/>
        </p:nvPicPr>
        <p:blipFill>
          <a:blip r:embed="rId3" cstate="print"/>
          <a:srcRect/>
          <a:stretch>
            <a:fillRect/>
          </a:stretch>
        </p:blipFill>
        <p:spPr bwMode="auto">
          <a:xfrm>
            <a:off x="7929586" y="142852"/>
            <a:ext cx="785818" cy="7858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M</a:t>
            </a:r>
            <a:r>
              <a:rPr lang="en-US" sz="2400" b="1" i="1" dirty="0" smtClean="0">
                <a:solidFill>
                  <a:srgbClr val="002060"/>
                </a:solidFill>
                <a:latin typeface="Adobe Heiti Std R" pitchFamily="34" charset="-128"/>
                <a:ea typeface="Adobe Heiti Std R" pitchFamily="34" charset="-128"/>
                <a:cs typeface="Times New Roman" pitchFamily="18" charset="0"/>
              </a:rPr>
              <a:t>ACHINERIES</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9"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sp>
        <p:nvSpPr>
          <p:cNvPr id="7" name="TextBox 6"/>
          <p:cNvSpPr txBox="1"/>
          <p:nvPr/>
        </p:nvSpPr>
        <p:spPr>
          <a:xfrm>
            <a:off x="5429256" y="5357826"/>
            <a:ext cx="3463449"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TENSILE TESTING MACHINE</a:t>
            </a:r>
          </a:p>
        </p:txBody>
      </p:sp>
      <p:pic>
        <p:nvPicPr>
          <p:cNvPr id="7170" name="Picture 2" descr="http://microvision.co.in/images/TENSILE-TESTER.jpg"/>
          <p:cNvPicPr>
            <a:picLocks noChangeAspect="1" noChangeArrowheads="1"/>
          </p:cNvPicPr>
          <p:nvPr/>
        </p:nvPicPr>
        <p:blipFill>
          <a:blip r:embed="rId5"/>
          <a:srcRect/>
          <a:stretch>
            <a:fillRect/>
          </a:stretch>
        </p:blipFill>
        <p:spPr bwMode="auto">
          <a:xfrm>
            <a:off x="6286512" y="1071546"/>
            <a:ext cx="2143140" cy="4105265"/>
          </a:xfrm>
          <a:prstGeom prst="rect">
            <a:avLst/>
          </a:prstGeom>
          <a:noFill/>
        </p:spPr>
      </p:pic>
      <p:pic>
        <p:nvPicPr>
          <p:cNvPr id="7172" name="Picture 4" descr="Image result for dumbbell cutting machine"/>
          <p:cNvPicPr>
            <a:picLocks noChangeAspect="1" noChangeArrowheads="1"/>
          </p:cNvPicPr>
          <p:nvPr/>
        </p:nvPicPr>
        <p:blipFill>
          <a:blip r:embed="rId6"/>
          <a:srcRect/>
          <a:stretch>
            <a:fillRect/>
          </a:stretch>
        </p:blipFill>
        <p:spPr bwMode="auto">
          <a:xfrm>
            <a:off x="285720" y="1928802"/>
            <a:ext cx="4318028" cy="2428892"/>
          </a:xfrm>
          <a:prstGeom prst="rect">
            <a:avLst/>
          </a:prstGeom>
          <a:noFill/>
        </p:spPr>
      </p:pic>
      <p:sp>
        <p:nvSpPr>
          <p:cNvPr id="11" name="TextBox 10"/>
          <p:cNvSpPr txBox="1"/>
          <p:nvPr/>
        </p:nvSpPr>
        <p:spPr>
          <a:xfrm>
            <a:off x="642910" y="5143512"/>
            <a:ext cx="3749809" cy="646331"/>
          </a:xfrm>
          <a:prstGeom prst="rect">
            <a:avLst/>
          </a:prstGeom>
          <a:noFill/>
        </p:spPr>
        <p:txBody>
          <a:bodyPr wrap="none" rtlCol="0">
            <a:spAutoFit/>
          </a:bodyPr>
          <a:lstStyle/>
          <a:p>
            <a:r>
              <a:rPr lang="en-US" b="1" dirty="0" smtClean="0">
                <a:latin typeface="Times New Roman" pitchFamily="18" charset="0"/>
                <a:cs typeface="Times New Roman" pitchFamily="18" charset="0"/>
              </a:rPr>
              <a:t>DUMBELL CUTTING MACHINE</a:t>
            </a:r>
          </a:p>
          <a:p>
            <a:endParaRPr lang="en-US" b="1" dirty="0" smtClean="0">
              <a:cs typeface="Times New Roman" pitchFamily="18" charset="0"/>
            </a:endParaRPr>
          </a:p>
        </p:txBody>
      </p:sp>
    </p:spTree>
    <p:extLst>
      <p:ext uri="{BB962C8B-B14F-4D97-AF65-F5344CB8AC3E}">
        <p14:creationId xmlns:p14="http://schemas.microsoft.com/office/powerpoint/2010/main" xmlns="" val="112637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000100" y="1428736"/>
            <a:ext cx="7215238"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lang="en-US" sz="2000" dirty="0" smtClean="0">
                <a:solidFill>
                  <a:srgbClr val="000000"/>
                </a:solidFill>
                <a:ea typeface="Calibri" pitchFamily="34" charset="0"/>
                <a:cs typeface="Times New Roman" pitchFamily="18" charset="0"/>
              </a:rPr>
              <a:t>	</a:t>
            </a:r>
            <a:r>
              <a:rPr lang="en-US" b="1" dirty="0" smtClean="0">
                <a:solidFill>
                  <a:srgbClr val="000000"/>
                </a:solidFill>
                <a:latin typeface="Times New Roman" pitchFamily="18" charset="0"/>
                <a:ea typeface="Calibri" pitchFamily="34" charset="0"/>
                <a:cs typeface="Times New Roman" pitchFamily="18" charset="0"/>
              </a:rPr>
              <a:t>The vision of the founder,</a:t>
            </a:r>
            <a:r>
              <a:rPr lang="en-US" b="1" dirty="0" smtClean="0">
                <a:latin typeface="Times New Roman" pitchFamily="18" charset="0"/>
                <a:cs typeface="Times New Roman" pitchFamily="18" charset="0"/>
              </a:rPr>
              <a:t> the promoter Mr. A.Seenivasan</a:t>
            </a:r>
            <a:r>
              <a:rPr lang="en-US" b="1" dirty="0" smtClean="0">
                <a:solidFill>
                  <a:srgbClr val="000000"/>
                </a:solidFill>
                <a:latin typeface="Times New Roman" pitchFamily="18" charset="0"/>
                <a:ea typeface="Calibri" pitchFamily="34" charset="0"/>
                <a:cs typeface="Times New Roman" pitchFamily="18" charset="0"/>
              </a:rPr>
              <a:t> is to provide employable opportunities to the educated and uneducated youth urged him to improve the concern in all positive ways. The founder’s passion today witnessed the growth of production units  in Theni . </a:t>
            </a:r>
          </a:p>
          <a:p>
            <a:pPr lvl="0" algn="just" eaLnBrk="0" fontAlgn="base" hangingPunct="0">
              <a:lnSpc>
                <a:spcPct val="150000"/>
              </a:lnSpc>
              <a:spcBef>
                <a:spcPct val="0"/>
              </a:spcBef>
              <a:spcAft>
                <a:spcPct val="0"/>
              </a:spcAft>
            </a:pPr>
            <a:r>
              <a:rPr kumimoji="0" lang="en-US" b="1" i="0" u="none" strike="noStrike" cap="none" normalizeH="0" baseline="0" dirty="0" smtClean="0">
                <a:ln>
                  <a:noFill/>
                </a:ln>
                <a:solidFill>
                  <a:schemeClr val="tx1"/>
                </a:solidFill>
                <a:effectLst/>
                <a:latin typeface="Times New Roman" pitchFamily="18" charset="0"/>
                <a:cs typeface="Times New Roman" pitchFamily="18" charset="0"/>
              </a:rPr>
              <a:t>	The millennium year 2006 envisioned the birth of  Yazhini Rubbers </a:t>
            </a:r>
            <a:r>
              <a:rPr kumimoji="0" lang="en-US" b="1" i="0" u="none" strike="noStrike" cap="none" normalizeH="0" dirty="0" smtClean="0">
                <a:ln>
                  <a:noFill/>
                </a:ln>
                <a:solidFill>
                  <a:schemeClr val="tx1"/>
                </a:solidFill>
                <a:effectLst/>
                <a:latin typeface="Times New Roman" pitchFamily="18" charset="0"/>
                <a:cs typeface="Times New Roman" pitchFamily="18" charset="0"/>
              </a:rPr>
              <a:t>for production of various </a:t>
            </a:r>
            <a:r>
              <a:rPr lang="en-GB" b="1" dirty="0" smtClean="0">
                <a:latin typeface="Times New Roman" pitchFamily="18" charset="0"/>
                <a:cs typeface="Times New Roman" pitchFamily="18" charset="0"/>
              </a:rPr>
              <a:t>types of rubber products. The production unit at Theni supplies different types of rubber products to the customer. </a:t>
            </a:r>
          </a:p>
          <a:p>
            <a:pPr lvl="0" algn="just" eaLnBrk="0" fontAlgn="base" hangingPunct="0">
              <a:lnSpc>
                <a:spcPct val="150000"/>
              </a:lnSpc>
              <a:spcBef>
                <a:spcPct val="0"/>
              </a:spcBef>
              <a:spcAft>
                <a:spcPct val="0"/>
              </a:spcAft>
            </a:pP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199" y="5657038"/>
            <a:ext cx="8991602" cy="1200962"/>
          </a:xfrm>
          <a:prstGeom prst="rect">
            <a:avLst/>
          </a:prstGeom>
        </p:spPr>
      </p:pic>
      <p:sp>
        <p:nvSpPr>
          <p:cNvPr id="11" name="Rounded Rectangle 10"/>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FF0000"/>
                </a:solidFill>
                <a:latin typeface="Adobe Heiti Std R" pitchFamily="34" charset="-128"/>
                <a:ea typeface="Adobe Heiti Std R" pitchFamily="34" charset="-128"/>
                <a:cs typeface="Times New Roman" pitchFamily="18" charset="0"/>
              </a:rPr>
              <a:t>About Yazhini Rubbers</a:t>
            </a:r>
            <a:endParaRPr lang="en-US" b="1" dirty="0">
              <a:solidFill>
                <a:srgbClr val="002060"/>
              </a:solidFill>
              <a:latin typeface="Adobe Heiti Std R" pitchFamily="34" charset="-128"/>
              <a:ea typeface="Adobe Heiti Std R" pitchFamily="34" charset="-128"/>
              <a:cs typeface="Times New Roman" pitchFamily="18" charset="0"/>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pic>
        <p:nvPicPr>
          <p:cNvPr id="12"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7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85918" y="1142984"/>
            <a:ext cx="6000792" cy="4202695"/>
          </a:xfrm>
          <a:prstGeom prst="rect">
            <a:avLst/>
          </a:prstGeom>
          <a:noFill/>
          <a:ln w="9525">
            <a:noFill/>
            <a:miter lim="800000"/>
            <a:headEnd/>
            <a:tailEnd/>
          </a:ln>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4" name="Rounded Rectangle 3"/>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6" name="Rounded Rectangle 5"/>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M</a:t>
            </a:r>
            <a:r>
              <a:rPr lang="en-US" sz="2400" b="1" i="1" dirty="0" smtClean="0">
                <a:solidFill>
                  <a:srgbClr val="002060"/>
                </a:solidFill>
                <a:latin typeface="Adobe Heiti Std R" pitchFamily="34" charset="-128"/>
                <a:ea typeface="Adobe Heiti Std R" pitchFamily="34" charset="-128"/>
                <a:cs typeface="Times New Roman" pitchFamily="18" charset="0"/>
              </a:rPr>
              <a:t>ACHINERIES</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7" name="Picture 2" descr="H:\Client\YAZHINI RUBBERS\Yazhini Rubbers Logo.jpg"/>
          <p:cNvPicPr>
            <a:picLocks noChangeAspect="1" noChangeArrowheads="1"/>
          </p:cNvPicPr>
          <p:nvPr/>
        </p:nvPicPr>
        <p:blipFill>
          <a:blip r:embed="rId5" cstate="print"/>
          <a:srcRect/>
          <a:stretch>
            <a:fillRect/>
          </a:stretch>
        </p:blipFill>
        <p:spPr bwMode="auto">
          <a:xfrm>
            <a:off x="7929586" y="142852"/>
            <a:ext cx="785818" cy="785818"/>
          </a:xfrm>
          <a:prstGeom prst="rect">
            <a:avLst/>
          </a:prstGeom>
          <a:noFill/>
        </p:spPr>
      </p:pic>
      <p:sp>
        <p:nvSpPr>
          <p:cNvPr id="11" name="TextBox 10"/>
          <p:cNvSpPr txBox="1"/>
          <p:nvPr/>
        </p:nvSpPr>
        <p:spPr>
          <a:xfrm>
            <a:off x="3000364" y="5357826"/>
            <a:ext cx="3571900" cy="646331"/>
          </a:xfrm>
          <a:prstGeom prst="rect">
            <a:avLst/>
          </a:prstGeom>
          <a:noFill/>
        </p:spPr>
        <p:txBody>
          <a:bodyPr wrap="square" rtlCol="0">
            <a:spAutoFit/>
          </a:bodyPr>
          <a:lstStyle/>
          <a:p>
            <a:r>
              <a:rPr lang="en-US" b="1" dirty="0" smtClean="0">
                <a:latin typeface="Times New Roman" pitchFamily="18" charset="0"/>
                <a:cs typeface="Times New Roman" pitchFamily="18" charset="0"/>
              </a:rPr>
              <a:t>BOX STRAPPING MACHINE</a:t>
            </a:r>
          </a:p>
          <a:p>
            <a:endParaRPr lang="en-US" b="1" dirty="0" smtClean="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M</a:t>
            </a:r>
            <a:r>
              <a:rPr lang="en-US" sz="2400" b="1" i="1" dirty="0" smtClean="0">
                <a:solidFill>
                  <a:srgbClr val="002060"/>
                </a:solidFill>
                <a:latin typeface="Adobe Heiti Std R" pitchFamily="34" charset="-128"/>
                <a:ea typeface="Adobe Heiti Std R" pitchFamily="34" charset="-128"/>
                <a:cs typeface="Times New Roman" pitchFamily="18" charset="0"/>
              </a:rPr>
              <a:t>ACHINERIES</a:t>
            </a:r>
            <a:endParaRPr lang="en-US" b="1" i="1" dirty="0">
              <a:solidFill>
                <a:srgbClr val="002060"/>
              </a:solidFill>
              <a:latin typeface="Adobe Heiti Std R" pitchFamily="34" charset="-128"/>
              <a:ea typeface="Adobe Heiti Std R" pitchFamily="34" charset="-128"/>
              <a:cs typeface="Times New Roman" pitchFamily="18" charset="0"/>
            </a:endParaRPr>
          </a:p>
        </p:txBody>
      </p:sp>
      <p:sp>
        <p:nvSpPr>
          <p:cNvPr id="14" name="TextBox 13"/>
          <p:cNvSpPr txBox="1"/>
          <p:nvPr/>
        </p:nvSpPr>
        <p:spPr>
          <a:xfrm>
            <a:off x="228600" y="4267200"/>
            <a:ext cx="3367332" cy="923330"/>
          </a:xfrm>
          <a:prstGeom prst="rect">
            <a:avLst/>
          </a:prstGeom>
          <a:noFill/>
        </p:spPr>
        <p:txBody>
          <a:bodyPr wrap="none" rtlCol="0">
            <a:spAutoFit/>
          </a:bodyPr>
          <a:lstStyle/>
          <a:p>
            <a:r>
              <a:rPr lang="en-US" b="1" dirty="0" smtClean="0">
                <a:latin typeface="Times New Roman" pitchFamily="18" charset="0"/>
                <a:cs typeface="Times New Roman" pitchFamily="18" charset="0"/>
              </a:rPr>
              <a:t>MIXING MACHINE:</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CAPACITY  :  12” X 36” – 30 HP</a:t>
            </a:r>
            <a:endParaRPr lang="en-US" dirty="0">
              <a:latin typeface="Times New Roman" pitchFamily="18" charset="0"/>
              <a:cs typeface="Times New Roman" pitchFamily="18" charset="0"/>
            </a:endParaRPr>
          </a:p>
        </p:txBody>
      </p:sp>
      <p:sp>
        <p:nvSpPr>
          <p:cNvPr id="18" name="TextBox 17"/>
          <p:cNvSpPr txBox="1"/>
          <p:nvPr/>
        </p:nvSpPr>
        <p:spPr>
          <a:xfrm>
            <a:off x="4624414" y="4786322"/>
            <a:ext cx="3733800" cy="784830"/>
          </a:xfrm>
          <a:prstGeom prst="rect">
            <a:avLst/>
          </a:prstGeom>
          <a:noFill/>
        </p:spPr>
        <p:txBody>
          <a:bodyPr wrap="square" rtlCol="0">
            <a:spAutoFit/>
          </a:bodyPr>
          <a:lstStyle/>
          <a:p>
            <a:r>
              <a:rPr lang="en-US" b="1" dirty="0" smtClean="0">
                <a:latin typeface="Times New Roman" pitchFamily="18" charset="0"/>
                <a:cs typeface="Times New Roman" pitchFamily="18" charset="0"/>
              </a:rPr>
              <a:t>MOULDING  PRESS:</a:t>
            </a:r>
          </a:p>
          <a:p>
            <a:endParaRPr lang="en-US" sz="9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CAPACITY    : 80-150 TONNES</a:t>
            </a:r>
          </a:p>
        </p:txBody>
      </p:sp>
      <p:pic>
        <p:nvPicPr>
          <p:cNvPr id="19"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9224" name="Picture 8" descr="Image result for rubber mixing machine"/>
          <p:cNvPicPr>
            <a:picLocks noChangeAspect="1" noChangeArrowheads="1"/>
          </p:cNvPicPr>
          <p:nvPr/>
        </p:nvPicPr>
        <p:blipFill>
          <a:blip r:embed="rId5"/>
          <a:srcRect/>
          <a:stretch>
            <a:fillRect/>
          </a:stretch>
        </p:blipFill>
        <p:spPr bwMode="auto">
          <a:xfrm>
            <a:off x="142844" y="1214422"/>
            <a:ext cx="3857652" cy="2893239"/>
          </a:xfrm>
          <a:prstGeom prst="rect">
            <a:avLst/>
          </a:prstGeom>
          <a:noFill/>
        </p:spPr>
      </p:pic>
      <p:pic>
        <p:nvPicPr>
          <p:cNvPr id="11" name="Picture 10" descr="cp-65-2se-rubber-moulding-machine-500x500.jpg"/>
          <p:cNvPicPr>
            <a:picLocks noChangeAspect="1"/>
          </p:cNvPicPr>
          <p:nvPr/>
        </p:nvPicPr>
        <p:blipFill>
          <a:blip r:embed="rId6"/>
          <a:stretch>
            <a:fillRect/>
          </a:stretch>
        </p:blipFill>
        <p:spPr>
          <a:xfrm>
            <a:off x="3954978" y="1071546"/>
            <a:ext cx="4974740" cy="3711156"/>
          </a:xfrm>
          <a:prstGeom prst="rect">
            <a:avLst/>
          </a:prstGeom>
        </p:spPr>
      </p:pic>
    </p:spTree>
    <p:extLst>
      <p:ext uri="{BB962C8B-B14F-4D97-AF65-F5344CB8AC3E}">
        <p14:creationId xmlns:p14="http://schemas.microsoft.com/office/powerpoint/2010/main" xmlns="" val="38961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P</a:t>
            </a:r>
            <a:r>
              <a:rPr lang="en-US" sz="2400" b="1" i="1" dirty="0" smtClean="0">
                <a:solidFill>
                  <a:srgbClr val="002060"/>
                </a:solidFill>
                <a:latin typeface="Adobe Heiti Std R" pitchFamily="34" charset="-128"/>
                <a:ea typeface="Adobe Heiti Std R" pitchFamily="34" charset="-128"/>
                <a:cs typeface="Times New Roman" pitchFamily="18" charset="0"/>
              </a:rPr>
              <a:t>OWER </a:t>
            </a:r>
            <a:r>
              <a:rPr lang="en-US" sz="4000" b="1" i="1" dirty="0" smtClean="0">
                <a:solidFill>
                  <a:srgbClr val="FF0000"/>
                </a:solidFill>
                <a:latin typeface="Adobe Heiti Std R" pitchFamily="34" charset="-128"/>
                <a:ea typeface="Adobe Heiti Std R" pitchFamily="34" charset="-128"/>
                <a:cs typeface="Times New Roman" pitchFamily="18" charset="0"/>
              </a:rPr>
              <a:t>B</a:t>
            </a:r>
            <a:r>
              <a:rPr lang="en-US" sz="2400" b="1" i="1" dirty="0" smtClean="0">
                <a:solidFill>
                  <a:srgbClr val="002060"/>
                </a:solidFill>
                <a:latin typeface="Adobe Heiti Std R" pitchFamily="34" charset="-128"/>
                <a:ea typeface="Adobe Heiti Std R" pitchFamily="34" charset="-128"/>
                <a:cs typeface="Times New Roman" pitchFamily="18" charset="0"/>
              </a:rPr>
              <a:t>ACK UP </a:t>
            </a:r>
            <a:r>
              <a:rPr lang="en-US" sz="4000" b="1" i="1" dirty="0">
                <a:solidFill>
                  <a:srgbClr val="FF0000"/>
                </a:solidFill>
                <a:latin typeface="Adobe Heiti Std R" pitchFamily="34" charset="-128"/>
                <a:ea typeface="Adobe Heiti Std R" pitchFamily="34" charset="-128"/>
                <a:cs typeface="Times New Roman" pitchFamily="18" charset="0"/>
              </a:rPr>
              <a:t>F</a:t>
            </a:r>
            <a:r>
              <a:rPr lang="en-US" sz="2400" b="1" i="1" dirty="0" smtClean="0">
                <a:solidFill>
                  <a:srgbClr val="002060"/>
                </a:solidFill>
                <a:latin typeface="Adobe Heiti Std R" pitchFamily="34" charset="-128"/>
                <a:ea typeface="Adobe Heiti Std R" pitchFamily="34" charset="-128"/>
                <a:cs typeface="Times New Roman" pitchFamily="18" charset="0"/>
              </a:rPr>
              <a:t>ACILITIES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7"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8" name="Picture 2"/>
          <p:cNvPicPr>
            <a:picLocks noChangeAspect="1" noChangeArrowheads="1"/>
          </p:cNvPicPr>
          <p:nvPr/>
        </p:nvPicPr>
        <p:blipFill>
          <a:blip r:embed="rId5"/>
          <a:srcRect/>
          <a:stretch>
            <a:fillRect/>
          </a:stretch>
        </p:blipFill>
        <p:spPr bwMode="auto">
          <a:xfrm>
            <a:off x="142844" y="1142984"/>
            <a:ext cx="8881691" cy="464347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L</a:t>
            </a:r>
            <a:r>
              <a:rPr lang="en-US" sz="2400" b="1" i="1" dirty="0" smtClean="0">
                <a:solidFill>
                  <a:srgbClr val="002060"/>
                </a:solidFill>
                <a:latin typeface="Adobe Heiti Std R" pitchFamily="34" charset="-128"/>
                <a:ea typeface="Adobe Heiti Std R" pitchFamily="34" charset="-128"/>
                <a:cs typeface="Times New Roman" pitchFamily="18" charset="0"/>
              </a:rPr>
              <a:t>AB </a:t>
            </a:r>
            <a:r>
              <a:rPr lang="en-US" sz="4000" b="1" i="1" dirty="0">
                <a:solidFill>
                  <a:srgbClr val="FF0000"/>
                </a:solidFill>
                <a:latin typeface="Adobe Heiti Std R" pitchFamily="34" charset="-128"/>
                <a:ea typeface="Adobe Heiti Std R" pitchFamily="34" charset="-128"/>
                <a:cs typeface="Times New Roman" pitchFamily="18" charset="0"/>
              </a:rPr>
              <a:t>F</a:t>
            </a:r>
            <a:r>
              <a:rPr lang="en-US" sz="2400" b="1" i="1" dirty="0" smtClean="0">
                <a:solidFill>
                  <a:srgbClr val="002060"/>
                </a:solidFill>
                <a:latin typeface="Adobe Heiti Std R" pitchFamily="34" charset="-128"/>
                <a:ea typeface="Adobe Heiti Std R" pitchFamily="34" charset="-128"/>
                <a:cs typeface="Times New Roman" pitchFamily="18" charset="0"/>
              </a:rPr>
              <a:t>ACILITIES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7"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3075" name="Picture 3"/>
          <p:cNvPicPr>
            <a:picLocks noChangeAspect="1" noChangeArrowheads="1"/>
          </p:cNvPicPr>
          <p:nvPr/>
        </p:nvPicPr>
        <p:blipFill>
          <a:blip r:embed="rId5"/>
          <a:srcRect/>
          <a:stretch>
            <a:fillRect/>
          </a:stretch>
        </p:blipFill>
        <p:spPr bwMode="auto">
          <a:xfrm>
            <a:off x="357158" y="1357298"/>
            <a:ext cx="8143932" cy="428465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P</a:t>
            </a:r>
            <a:r>
              <a:rPr lang="en-US" sz="2400" b="1" i="1" dirty="0" smtClean="0">
                <a:solidFill>
                  <a:srgbClr val="002060"/>
                </a:solidFill>
                <a:latin typeface="Adobe Heiti Std R" pitchFamily="34" charset="-128"/>
                <a:ea typeface="Adobe Heiti Std R" pitchFamily="34" charset="-128"/>
                <a:cs typeface="Times New Roman" pitchFamily="18" charset="0"/>
              </a:rPr>
              <a:t>RODUCTION </a:t>
            </a:r>
            <a:r>
              <a:rPr lang="en-US" sz="4000" b="1" i="1" dirty="0">
                <a:solidFill>
                  <a:srgbClr val="FF0000"/>
                </a:solidFill>
                <a:latin typeface="Adobe Heiti Std R" pitchFamily="34" charset="-128"/>
                <a:ea typeface="Adobe Heiti Std R" pitchFamily="34" charset="-128"/>
                <a:cs typeface="Times New Roman" pitchFamily="18" charset="0"/>
              </a:rPr>
              <a:t>F</a:t>
            </a:r>
            <a:r>
              <a:rPr lang="en-US" sz="2400" b="1" i="1" dirty="0" smtClean="0">
                <a:solidFill>
                  <a:srgbClr val="002060"/>
                </a:solidFill>
                <a:latin typeface="Adobe Heiti Std R" pitchFamily="34" charset="-128"/>
                <a:ea typeface="Adobe Heiti Std R" pitchFamily="34" charset="-128"/>
                <a:cs typeface="Times New Roman" pitchFamily="18" charset="0"/>
              </a:rPr>
              <a:t>ACILITIES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7"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142844" y="1714488"/>
            <a:ext cx="3000396" cy="3429024"/>
          </a:xfrm>
          <a:prstGeom prst="rect">
            <a:avLst/>
          </a:prstGeom>
          <a:noFill/>
          <a:ln w="9525">
            <a:noFill/>
            <a:miter lim="800000"/>
            <a:headEnd/>
            <a:tailEnd/>
          </a:ln>
          <a:effectLst/>
        </p:spPr>
      </p:pic>
      <p:pic>
        <p:nvPicPr>
          <p:cNvPr id="2" name="Picture 2"/>
          <p:cNvPicPr>
            <a:picLocks noChangeAspect="1" noChangeArrowheads="1"/>
          </p:cNvPicPr>
          <p:nvPr/>
        </p:nvPicPr>
        <p:blipFill>
          <a:blip r:embed="rId6" cstate="print"/>
          <a:srcRect/>
          <a:stretch>
            <a:fillRect/>
          </a:stretch>
        </p:blipFill>
        <p:spPr bwMode="auto">
          <a:xfrm>
            <a:off x="6072198" y="1714488"/>
            <a:ext cx="2786082" cy="3429023"/>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cstate="print"/>
          <a:srcRect/>
          <a:stretch>
            <a:fillRect/>
          </a:stretch>
        </p:blipFill>
        <p:spPr bwMode="auto">
          <a:xfrm>
            <a:off x="3143240" y="1714488"/>
            <a:ext cx="2928959" cy="342902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P</a:t>
            </a:r>
            <a:r>
              <a:rPr lang="en-US" sz="2400" b="1" i="1" dirty="0" smtClean="0">
                <a:solidFill>
                  <a:srgbClr val="002060"/>
                </a:solidFill>
                <a:latin typeface="Adobe Heiti Std R" pitchFamily="34" charset="-128"/>
                <a:ea typeface="Adobe Heiti Std R" pitchFamily="34" charset="-128"/>
                <a:cs typeface="Times New Roman" pitchFamily="18" charset="0"/>
              </a:rPr>
              <a:t>RODUCTION </a:t>
            </a:r>
            <a:r>
              <a:rPr lang="en-US" sz="4000" b="1" i="1" dirty="0">
                <a:solidFill>
                  <a:srgbClr val="FF0000"/>
                </a:solidFill>
                <a:latin typeface="Adobe Heiti Std R" pitchFamily="34" charset="-128"/>
                <a:ea typeface="Adobe Heiti Std R" pitchFamily="34" charset="-128"/>
                <a:cs typeface="Times New Roman" pitchFamily="18" charset="0"/>
              </a:rPr>
              <a:t>F</a:t>
            </a:r>
            <a:r>
              <a:rPr lang="en-US" sz="2400" b="1" i="1" dirty="0" smtClean="0">
                <a:solidFill>
                  <a:srgbClr val="002060"/>
                </a:solidFill>
                <a:latin typeface="Adobe Heiti Std R" pitchFamily="34" charset="-128"/>
                <a:ea typeface="Adobe Heiti Std R" pitchFamily="34" charset="-128"/>
                <a:cs typeface="Times New Roman" pitchFamily="18" charset="0"/>
              </a:rPr>
              <a:t>ACILITIES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7"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2" name="Picture 2"/>
          <p:cNvPicPr>
            <a:picLocks noChangeAspect="1" noChangeArrowheads="1"/>
          </p:cNvPicPr>
          <p:nvPr/>
        </p:nvPicPr>
        <p:blipFill>
          <a:blip r:embed="rId5" cstate="print"/>
          <a:srcRect/>
          <a:stretch>
            <a:fillRect/>
          </a:stretch>
        </p:blipFill>
        <p:spPr bwMode="auto">
          <a:xfrm>
            <a:off x="428596" y="1643050"/>
            <a:ext cx="3857652" cy="3143272"/>
          </a:xfrm>
          <a:prstGeom prst="rect">
            <a:avLst/>
          </a:prstGeom>
          <a:noFill/>
          <a:ln w="9525">
            <a:noFill/>
            <a:miter lim="800000"/>
            <a:headEnd/>
            <a:tailEnd/>
          </a:ln>
          <a:effectLst/>
        </p:spPr>
      </p:pic>
      <p:pic>
        <p:nvPicPr>
          <p:cNvPr id="3" name="Picture 3"/>
          <p:cNvPicPr>
            <a:picLocks noChangeAspect="1" noChangeArrowheads="1"/>
          </p:cNvPicPr>
          <p:nvPr/>
        </p:nvPicPr>
        <p:blipFill>
          <a:blip r:embed="rId6" cstate="print"/>
          <a:srcRect/>
          <a:stretch>
            <a:fillRect/>
          </a:stretch>
        </p:blipFill>
        <p:spPr bwMode="auto">
          <a:xfrm>
            <a:off x="4643438" y="1571612"/>
            <a:ext cx="4143590" cy="32147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P</a:t>
            </a:r>
            <a:r>
              <a:rPr lang="en-US" sz="2400" b="1" i="1" dirty="0" smtClean="0">
                <a:solidFill>
                  <a:srgbClr val="002060"/>
                </a:solidFill>
                <a:latin typeface="Adobe Heiti Std R" pitchFamily="34" charset="-128"/>
                <a:ea typeface="Adobe Heiti Std R" pitchFamily="34" charset="-128"/>
                <a:cs typeface="Times New Roman" pitchFamily="18" charset="0"/>
              </a:rPr>
              <a:t>RODUCTION </a:t>
            </a:r>
            <a:r>
              <a:rPr lang="en-US" sz="4000" b="1" i="1" dirty="0">
                <a:solidFill>
                  <a:srgbClr val="FF0000"/>
                </a:solidFill>
                <a:latin typeface="Adobe Heiti Std R" pitchFamily="34" charset="-128"/>
                <a:ea typeface="Adobe Heiti Std R" pitchFamily="34" charset="-128"/>
                <a:cs typeface="Times New Roman" pitchFamily="18" charset="0"/>
              </a:rPr>
              <a:t>F</a:t>
            </a:r>
            <a:r>
              <a:rPr lang="en-US" sz="2400" b="1" i="1" dirty="0" smtClean="0">
                <a:solidFill>
                  <a:srgbClr val="002060"/>
                </a:solidFill>
                <a:latin typeface="Adobe Heiti Std R" pitchFamily="34" charset="-128"/>
                <a:ea typeface="Adobe Heiti Std R" pitchFamily="34" charset="-128"/>
                <a:cs typeface="Times New Roman" pitchFamily="18" charset="0"/>
              </a:rPr>
              <a:t>ACILITIES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7"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4098" name="Picture 2"/>
          <p:cNvPicPr>
            <a:picLocks noChangeAspect="1" noChangeArrowheads="1"/>
          </p:cNvPicPr>
          <p:nvPr/>
        </p:nvPicPr>
        <p:blipFill>
          <a:blip r:embed="rId5" cstate="print"/>
          <a:srcRect/>
          <a:stretch>
            <a:fillRect/>
          </a:stretch>
        </p:blipFill>
        <p:spPr bwMode="auto">
          <a:xfrm>
            <a:off x="285720" y="1500174"/>
            <a:ext cx="2928957" cy="3929090"/>
          </a:xfrm>
          <a:prstGeom prst="rect">
            <a:avLst/>
          </a:prstGeom>
          <a:noFill/>
          <a:ln w="9525">
            <a:noFill/>
            <a:miter lim="800000"/>
            <a:headEnd/>
            <a:tailEnd/>
          </a:ln>
          <a:effectLst/>
        </p:spPr>
      </p:pic>
      <p:pic>
        <p:nvPicPr>
          <p:cNvPr id="14337" name="Picture 1"/>
          <p:cNvPicPr>
            <a:picLocks noChangeAspect="1" noChangeArrowheads="1"/>
          </p:cNvPicPr>
          <p:nvPr/>
        </p:nvPicPr>
        <p:blipFill>
          <a:blip r:embed="rId6" cstate="print"/>
          <a:srcRect/>
          <a:stretch>
            <a:fillRect/>
          </a:stretch>
        </p:blipFill>
        <p:spPr bwMode="auto">
          <a:xfrm>
            <a:off x="6286512" y="1500174"/>
            <a:ext cx="2690864" cy="3929090"/>
          </a:xfrm>
          <a:prstGeom prst="rect">
            <a:avLst/>
          </a:prstGeom>
          <a:noFill/>
          <a:ln w="9525">
            <a:noFill/>
            <a:miter lim="800000"/>
            <a:headEnd/>
            <a:tailEnd/>
          </a:ln>
          <a:effectLst/>
        </p:spPr>
      </p:pic>
      <p:pic>
        <p:nvPicPr>
          <p:cNvPr id="14338" name="Picture 2"/>
          <p:cNvPicPr>
            <a:picLocks noChangeAspect="1" noChangeArrowheads="1"/>
          </p:cNvPicPr>
          <p:nvPr/>
        </p:nvPicPr>
        <p:blipFill>
          <a:blip r:embed="rId7"/>
          <a:srcRect/>
          <a:stretch>
            <a:fillRect/>
          </a:stretch>
        </p:blipFill>
        <p:spPr bwMode="auto">
          <a:xfrm>
            <a:off x="3286116" y="1500174"/>
            <a:ext cx="2928958" cy="392909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H</a:t>
            </a:r>
            <a:r>
              <a:rPr lang="en-US" sz="2400" b="1" i="1" dirty="0" smtClean="0">
                <a:solidFill>
                  <a:srgbClr val="002060"/>
                </a:solidFill>
                <a:latin typeface="Adobe Heiti Std R" pitchFamily="34" charset="-128"/>
                <a:ea typeface="Adobe Heiti Std R" pitchFamily="34" charset="-128"/>
                <a:cs typeface="Times New Roman" pitchFamily="18" charset="0"/>
              </a:rPr>
              <a:t>OUSE </a:t>
            </a:r>
            <a:r>
              <a:rPr lang="en-US" sz="4000" b="1" i="1" dirty="0" smtClean="0">
                <a:solidFill>
                  <a:srgbClr val="FF0000"/>
                </a:solidFill>
                <a:latin typeface="Adobe Heiti Std R" pitchFamily="34" charset="-128"/>
                <a:ea typeface="Adobe Heiti Std R" pitchFamily="34" charset="-128"/>
                <a:cs typeface="Times New Roman" pitchFamily="18" charset="0"/>
              </a:rPr>
              <a:t>K</a:t>
            </a:r>
            <a:r>
              <a:rPr lang="en-US" sz="2400" b="1" i="1" dirty="0" smtClean="0">
                <a:solidFill>
                  <a:srgbClr val="002060"/>
                </a:solidFill>
                <a:latin typeface="Adobe Heiti Std R" pitchFamily="34" charset="-128"/>
                <a:ea typeface="Adobe Heiti Std R" pitchFamily="34" charset="-128"/>
                <a:cs typeface="Times New Roman" pitchFamily="18" charset="0"/>
              </a:rPr>
              <a:t>EEPING </a:t>
            </a:r>
            <a:r>
              <a:rPr lang="en-US" sz="4000" b="1" i="1" dirty="0" smtClean="0">
                <a:solidFill>
                  <a:srgbClr val="FF0000"/>
                </a:solidFill>
                <a:latin typeface="Adobe Heiti Std R" pitchFamily="34" charset="-128"/>
                <a:ea typeface="Adobe Heiti Std R" pitchFamily="34" charset="-128"/>
                <a:cs typeface="Times New Roman" pitchFamily="18" charset="0"/>
              </a:rPr>
              <a:t>F</a:t>
            </a:r>
            <a:r>
              <a:rPr lang="en-US" sz="2400" b="1" i="1" dirty="0" smtClean="0">
                <a:solidFill>
                  <a:srgbClr val="002060"/>
                </a:solidFill>
                <a:latin typeface="Adobe Heiti Std R" pitchFamily="34" charset="-128"/>
                <a:ea typeface="Adobe Heiti Std R" pitchFamily="34" charset="-128"/>
                <a:cs typeface="Times New Roman" pitchFamily="18" charset="0"/>
              </a:rPr>
              <a:t>ACILITIES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7"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2050" name="Picture 2"/>
          <p:cNvPicPr>
            <a:picLocks noChangeAspect="1" noChangeArrowheads="1"/>
          </p:cNvPicPr>
          <p:nvPr/>
        </p:nvPicPr>
        <p:blipFill>
          <a:blip r:embed="rId5" cstate="print"/>
          <a:srcRect/>
          <a:stretch>
            <a:fillRect/>
          </a:stretch>
        </p:blipFill>
        <p:spPr bwMode="auto">
          <a:xfrm>
            <a:off x="285720" y="1428736"/>
            <a:ext cx="4214842" cy="35719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6" cstate="print"/>
          <a:srcRect/>
          <a:stretch>
            <a:fillRect/>
          </a:stretch>
        </p:blipFill>
        <p:spPr bwMode="auto">
          <a:xfrm>
            <a:off x="4786314" y="1428736"/>
            <a:ext cx="4143404" cy="3571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L</a:t>
            </a:r>
            <a:r>
              <a:rPr lang="en-US" sz="2400" b="1" i="1" dirty="0" smtClean="0">
                <a:solidFill>
                  <a:srgbClr val="002060"/>
                </a:solidFill>
                <a:latin typeface="Adobe Heiti Std R" pitchFamily="34" charset="-128"/>
                <a:ea typeface="Adobe Heiti Std R" pitchFamily="34" charset="-128"/>
                <a:cs typeface="Times New Roman" pitchFamily="18" charset="0"/>
              </a:rPr>
              <a:t>OCATION</a:t>
            </a:r>
            <a:endParaRPr lang="en-US" b="1" i="1" dirty="0">
              <a:solidFill>
                <a:srgbClr val="002060"/>
              </a:solidFill>
              <a:latin typeface="Adobe Heiti Std R" pitchFamily="34" charset="-128"/>
              <a:ea typeface="Adobe Heiti Std R" pitchFamily="34" charset="-128"/>
              <a:cs typeface="Times New Roman" pitchFamily="18" charset="0"/>
            </a:endParaRPr>
          </a:p>
        </p:txBody>
      </p:sp>
      <p:sp>
        <p:nvSpPr>
          <p:cNvPr id="5" name="TextBox 4"/>
          <p:cNvSpPr txBox="1"/>
          <p:nvPr/>
        </p:nvSpPr>
        <p:spPr>
          <a:xfrm>
            <a:off x="4786314" y="1981200"/>
            <a:ext cx="4125407" cy="2954655"/>
          </a:xfrm>
          <a:prstGeom prst="rect">
            <a:avLst/>
          </a:prstGeom>
          <a:noFill/>
        </p:spPr>
        <p:txBody>
          <a:bodyPr wrap="square" rtlCol="0">
            <a:spAutoFit/>
          </a:bodyPr>
          <a:lstStyle/>
          <a:p>
            <a:r>
              <a:rPr lang="en-US" sz="2400" b="1" dirty="0" smtClean="0"/>
              <a:t>YAZHINI RUBBERS,</a:t>
            </a:r>
            <a:endParaRPr lang="en-US" sz="2400" dirty="0" smtClean="0"/>
          </a:p>
          <a:p>
            <a:endParaRPr lang="en-US" b="1" dirty="0" smtClean="0"/>
          </a:p>
          <a:p>
            <a:r>
              <a:rPr lang="en-US" b="1" dirty="0" smtClean="0"/>
              <a:t>Plot No: 1076/1, Karuvelnayakkanpatti,</a:t>
            </a:r>
            <a:endParaRPr lang="en-US" dirty="0" smtClean="0"/>
          </a:p>
          <a:p>
            <a:r>
              <a:rPr lang="en-US" b="1" dirty="0" err="1" smtClean="0"/>
              <a:t>Vadaveeranayakkanpatti</a:t>
            </a:r>
            <a:r>
              <a:rPr lang="en-US" b="1" dirty="0" smtClean="0"/>
              <a:t>- </a:t>
            </a:r>
            <a:r>
              <a:rPr lang="en-US" b="1" dirty="0" smtClean="0"/>
              <a:t>Village,</a:t>
            </a:r>
            <a:endParaRPr lang="en-US" dirty="0" smtClean="0"/>
          </a:p>
          <a:p>
            <a:r>
              <a:rPr lang="en-US" b="1" dirty="0" smtClean="0"/>
              <a:t>Theni, Tamilnadu – 625531.</a:t>
            </a:r>
            <a:endParaRPr lang="en-US" dirty="0" smtClean="0"/>
          </a:p>
          <a:p>
            <a:r>
              <a:rPr lang="en-US" b="1" dirty="0" smtClean="0"/>
              <a:t>Ph: 04546-294541,</a:t>
            </a:r>
            <a:endParaRPr lang="en-US" dirty="0" smtClean="0"/>
          </a:p>
          <a:p>
            <a:r>
              <a:rPr lang="en-US" b="1" dirty="0" smtClean="0"/>
              <a:t>Mob: 098421-38866,094428-38829</a:t>
            </a:r>
            <a:endParaRPr lang="en-US" dirty="0" smtClean="0"/>
          </a:p>
          <a:p>
            <a:r>
              <a:rPr lang="en-US" b="1" dirty="0" smtClean="0"/>
              <a:t>E-mail: yazhinirubbers@gmail.com</a:t>
            </a:r>
          </a:p>
          <a:p>
            <a:r>
              <a:rPr lang="en-US" b="1" dirty="0" smtClean="0"/>
              <a:t>Website: www.yazhinirubbers.net</a:t>
            </a:r>
            <a:endParaRPr lang="en-US" dirty="0" smtClean="0"/>
          </a:p>
          <a:p>
            <a:r>
              <a:rPr lang="en-US" b="1" dirty="0" smtClean="0"/>
              <a:t> </a:t>
            </a:r>
            <a:endParaRPr lang="en-US" dirty="0"/>
          </a:p>
        </p:txBody>
      </p:sp>
      <p:pic>
        <p:nvPicPr>
          <p:cNvPr id="12"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1026" name="Picture 2"/>
          <p:cNvPicPr>
            <a:picLocks noChangeAspect="1" noChangeArrowheads="1"/>
          </p:cNvPicPr>
          <p:nvPr/>
        </p:nvPicPr>
        <p:blipFill>
          <a:blip r:embed="rId5"/>
          <a:srcRect/>
          <a:stretch>
            <a:fillRect/>
          </a:stretch>
        </p:blipFill>
        <p:spPr bwMode="auto">
          <a:xfrm>
            <a:off x="214281" y="1214422"/>
            <a:ext cx="4521947" cy="4214842"/>
          </a:xfrm>
          <a:prstGeom prst="rect">
            <a:avLst/>
          </a:prstGeom>
          <a:noFill/>
          <a:ln w="9525">
            <a:noFill/>
            <a:miter lim="800000"/>
            <a:headEnd/>
            <a:tailEnd/>
          </a:ln>
          <a:effectLst/>
        </p:spPr>
      </p:pic>
    </p:spTree>
    <p:extLst>
      <p:ext uri="{BB962C8B-B14F-4D97-AF65-F5344CB8AC3E}">
        <p14:creationId xmlns:p14="http://schemas.microsoft.com/office/powerpoint/2010/main" xmlns="" val="261872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1" name="Rectangle 10"/>
          <p:cNvSpPr/>
          <p:nvPr/>
        </p:nvSpPr>
        <p:spPr>
          <a:xfrm rot="20108595">
            <a:off x="474301" y="2515465"/>
            <a:ext cx="8077200"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7200" b="1" spc="50" dirty="0">
                <a:ln w="11430"/>
                <a:solidFill>
                  <a:schemeClr val="accent6">
                    <a:lumMod val="75000"/>
                  </a:schemeClr>
                </a:solidFill>
                <a:effectLst>
                  <a:outerShdw blurRad="76200" dist="50800" dir="5400000" algn="tl" rotWithShape="0">
                    <a:srgbClr val="000000">
                      <a:alpha val="65000"/>
                    </a:srgbClr>
                  </a:outerShdw>
                </a:effectLst>
                <a:latin typeface="Bauhaus 93" pitchFamily="82" charset="0"/>
              </a:rPr>
              <a:t>THANK YOU</a:t>
            </a:r>
            <a:endParaRPr lang="en-US" sz="7200" b="1" cap="none" spc="50" dirty="0">
              <a:ln w="11430"/>
              <a:solidFill>
                <a:schemeClr val="accent6">
                  <a:lumMod val="75000"/>
                </a:schemeClr>
              </a:solidFill>
              <a:effectLst>
                <a:outerShdw blurRad="76200" dist="50800" dir="5400000" algn="tl" rotWithShape="0">
                  <a:srgbClr val="000000">
                    <a:alpha val="65000"/>
                  </a:srgbClr>
                </a:outerShdw>
              </a:effectLst>
              <a:latin typeface="Bauhaus 93" pitchFamily="82"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1" y="1123920"/>
            <a:ext cx="8759320" cy="4893647"/>
          </a:xfrm>
          <a:prstGeom prst="rect">
            <a:avLst/>
          </a:prstGeom>
          <a:noFill/>
        </p:spPr>
        <p:txBody>
          <a:bodyPr wrap="square" rtlCol="0">
            <a:spAutoFit/>
          </a:bodyPr>
          <a:lstStyle/>
          <a:p>
            <a:pPr>
              <a:lnSpc>
                <a:spcPct val="150000"/>
              </a:lnSpc>
            </a:pPr>
            <a:r>
              <a:rPr lang="en-US" sz="2000" b="1" dirty="0" smtClean="0">
                <a:latin typeface="Times New Roman" pitchFamily="18" charset="0"/>
                <a:cs typeface="Times New Roman" pitchFamily="18" charset="0"/>
              </a:rPr>
              <a:t>MISSION</a:t>
            </a:r>
            <a:endParaRPr lang="en-US" sz="1000" b="1" dirty="0" smtClean="0">
              <a:latin typeface="Times New Roman" pitchFamily="18" charset="0"/>
              <a:cs typeface="Times New Roman" pitchFamily="18" charset="0"/>
            </a:endParaRPr>
          </a:p>
          <a:p>
            <a:pPr algn="just">
              <a:lnSpc>
                <a:spcPct val="150000"/>
              </a:lnSpc>
            </a:pPr>
            <a:r>
              <a:rPr lang="en-US" sz="2000" b="1" dirty="0" smtClean="0">
                <a:latin typeface="Times New Roman" pitchFamily="18" charset="0"/>
                <a:cs typeface="Times New Roman" pitchFamily="18" charset="0"/>
              </a:rPr>
              <a:t>	Yazhini Rubbers will develop and supply best-in-class, competitive solutions in assemblies to automotive manufacturers, striving to grow in competence and innovativeness, nurturing enduring  relationships with our customers and employees, always honoring its corporate citizenship.</a:t>
            </a:r>
            <a:endParaRPr lang="en-US" sz="2400" b="1" dirty="0" smtClean="0">
              <a:latin typeface="Times New Roman" pitchFamily="18" charset="0"/>
              <a:cs typeface="Times New Roman" pitchFamily="18" charset="0"/>
            </a:endParaRPr>
          </a:p>
          <a:p>
            <a:pPr>
              <a:lnSpc>
                <a:spcPct val="150000"/>
              </a:lnSpc>
            </a:pPr>
            <a:r>
              <a:rPr lang="en-US" sz="2000" b="1" dirty="0" smtClean="0">
                <a:latin typeface="Times New Roman" pitchFamily="18" charset="0"/>
                <a:cs typeface="Times New Roman" pitchFamily="18" charset="0"/>
              </a:rPr>
              <a:t>VISION</a:t>
            </a:r>
          </a:p>
          <a:p>
            <a:pPr>
              <a:lnSpc>
                <a:spcPct val="150000"/>
              </a:lnSpc>
            </a:pPr>
            <a:endParaRPr lang="en-US" sz="1000" b="1" dirty="0" smtClean="0">
              <a:latin typeface="Times New Roman" pitchFamily="18" charset="0"/>
              <a:cs typeface="Times New Roman" pitchFamily="18" charset="0"/>
            </a:endParaRPr>
          </a:p>
          <a:p>
            <a:pPr algn="just">
              <a:lnSpc>
                <a:spcPct val="150000"/>
              </a:lnSpc>
            </a:pPr>
            <a:r>
              <a:rPr lang="en-US" sz="2000" b="1" dirty="0" smtClean="0">
                <a:latin typeface="Times New Roman" pitchFamily="18" charset="0"/>
                <a:cs typeface="Times New Roman" pitchFamily="18" charset="0"/>
              </a:rPr>
              <a:t>	We will grow to be the preferred supplier and solution provider of Industrial &amp; automotive parts , with the largest market share in India. We will double our quality and production output. </a:t>
            </a:r>
          </a:p>
          <a:p>
            <a:pPr>
              <a:lnSpc>
                <a:spcPct val="150000"/>
              </a:lnSpc>
            </a:pPr>
            <a:endParaRPr lang="en-US" dirty="0">
              <a:latin typeface="Times New Roman" pitchFamily="18" charset="0"/>
              <a:cs typeface="Times New Roman" pitchFamily="18"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4" name="Rounded Rectangle 13"/>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M</a:t>
            </a:r>
            <a:r>
              <a:rPr lang="en-US" sz="2400" b="1" i="1" dirty="0" smtClean="0">
                <a:solidFill>
                  <a:srgbClr val="002060"/>
                </a:solidFill>
                <a:latin typeface="Adobe Heiti Std R" pitchFamily="34" charset="-128"/>
                <a:ea typeface="Adobe Heiti Std R" pitchFamily="34" charset="-128"/>
                <a:cs typeface="Times New Roman" pitchFamily="18" charset="0"/>
              </a:rPr>
              <a:t>ISSION</a:t>
            </a:r>
            <a:r>
              <a:rPr lang="en-US" sz="2800" b="1" i="1" dirty="0" smtClean="0">
                <a:solidFill>
                  <a:schemeClr val="tx1"/>
                </a:solidFill>
                <a:latin typeface="Adobe Heiti Std R" pitchFamily="34" charset="-128"/>
                <a:ea typeface="Adobe Heiti Std R" pitchFamily="34" charset="-128"/>
                <a:cs typeface="Times New Roman" pitchFamily="18" charset="0"/>
              </a:rPr>
              <a:t> </a:t>
            </a:r>
            <a:r>
              <a:rPr lang="en-US" sz="4000" b="1" i="1" dirty="0" smtClean="0">
                <a:solidFill>
                  <a:srgbClr val="FF0000"/>
                </a:solidFill>
                <a:latin typeface="Adobe Heiti Std R" pitchFamily="34" charset="-128"/>
                <a:ea typeface="Adobe Heiti Std R" pitchFamily="34" charset="-128"/>
                <a:cs typeface="Times New Roman" pitchFamily="18" charset="0"/>
              </a:rPr>
              <a:t>V</a:t>
            </a:r>
            <a:r>
              <a:rPr lang="en-US" sz="2400" b="1" i="1" dirty="0" smtClean="0">
                <a:solidFill>
                  <a:srgbClr val="002060"/>
                </a:solidFill>
                <a:latin typeface="Adobe Heiti Std R" pitchFamily="34" charset="-128"/>
                <a:ea typeface="Adobe Heiti Std R" pitchFamily="34" charset="-128"/>
                <a:cs typeface="Times New Roman" pitchFamily="18" charset="0"/>
              </a:rPr>
              <a:t>ISION</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pic>
        <p:nvPicPr>
          <p:cNvPr id="8"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0" y="5643578"/>
            <a:ext cx="8991600" cy="1200962"/>
          </a:xfrm>
          <a:prstGeom prst="rect">
            <a:avLst/>
          </a:prstGeom>
        </p:spPr>
      </p:pic>
      <p:sp>
        <p:nvSpPr>
          <p:cNvPr id="14" name="Rounded Rectangle 13"/>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a:solidFill>
                  <a:srgbClr val="FF0000"/>
                </a:solidFill>
                <a:latin typeface="Adobe Heiti Std R" pitchFamily="34" charset="-128"/>
                <a:ea typeface="Adobe Heiti Std R" pitchFamily="34" charset="-128"/>
                <a:cs typeface="Times New Roman" pitchFamily="18" charset="0"/>
              </a:rPr>
              <a:t>S</a:t>
            </a:r>
            <a:r>
              <a:rPr lang="en-US" sz="2400" b="1" i="1" dirty="0" smtClean="0">
                <a:solidFill>
                  <a:srgbClr val="002060"/>
                </a:solidFill>
                <a:latin typeface="Adobe Heiti Std R" pitchFamily="34" charset="-128"/>
                <a:ea typeface="Adobe Heiti Std R" pitchFamily="34" charset="-128"/>
                <a:cs typeface="Times New Roman" pitchFamily="18" charset="0"/>
              </a:rPr>
              <a:t>HARE</a:t>
            </a:r>
            <a:r>
              <a:rPr lang="en-US" sz="2800" b="1" i="1" dirty="0" smtClean="0">
                <a:solidFill>
                  <a:schemeClr val="tx1"/>
                </a:solidFill>
                <a:latin typeface="Adobe Heiti Std R" pitchFamily="34" charset="-128"/>
                <a:ea typeface="Adobe Heiti Std R" pitchFamily="34" charset="-128"/>
                <a:cs typeface="Times New Roman" pitchFamily="18" charset="0"/>
              </a:rPr>
              <a:t> </a:t>
            </a:r>
            <a:r>
              <a:rPr lang="en-US" sz="4000" b="1" i="1" dirty="0" smtClean="0">
                <a:solidFill>
                  <a:srgbClr val="FF0000"/>
                </a:solidFill>
                <a:latin typeface="Adobe Heiti Std R" pitchFamily="34" charset="-128"/>
                <a:ea typeface="Adobe Heiti Std R" pitchFamily="34" charset="-128"/>
                <a:cs typeface="Times New Roman" pitchFamily="18" charset="0"/>
              </a:rPr>
              <a:t>O</a:t>
            </a:r>
            <a:r>
              <a:rPr lang="en-US" sz="2400" b="1" i="1" dirty="0" smtClean="0">
                <a:solidFill>
                  <a:srgbClr val="002060"/>
                </a:solidFill>
                <a:latin typeface="Adobe Heiti Std R" pitchFamily="34" charset="-128"/>
                <a:ea typeface="Adobe Heiti Std R" pitchFamily="34" charset="-128"/>
                <a:cs typeface="Times New Roman" pitchFamily="18" charset="0"/>
              </a:rPr>
              <a:t>F </a:t>
            </a:r>
            <a:r>
              <a:rPr lang="en-US" sz="4000" b="1" i="1" dirty="0">
                <a:solidFill>
                  <a:srgbClr val="FF0000"/>
                </a:solidFill>
                <a:latin typeface="Adobe Heiti Std R" pitchFamily="34" charset="-128"/>
                <a:ea typeface="Adobe Heiti Std R" pitchFamily="34" charset="-128"/>
                <a:cs typeface="Times New Roman" pitchFamily="18" charset="0"/>
              </a:rPr>
              <a:t>B</a:t>
            </a:r>
            <a:r>
              <a:rPr lang="en-US" sz="2400" b="1" i="1" dirty="0" smtClean="0">
                <a:solidFill>
                  <a:srgbClr val="002060"/>
                </a:solidFill>
                <a:latin typeface="Adobe Heiti Std R" pitchFamily="34" charset="-128"/>
                <a:ea typeface="Adobe Heiti Std R" pitchFamily="34" charset="-128"/>
                <a:cs typeface="Times New Roman" pitchFamily="18" charset="0"/>
              </a:rPr>
              <a:t>USINESS</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pic>
        <p:nvPicPr>
          <p:cNvPr id="15"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17410" name="Picture 2" descr="Image result for share of business photo"/>
          <p:cNvPicPr>
            <a:picLocks noChangeAspect="1" noChangeArrowheads="1"/>
          </p:cNvPicPr>
          <p:nvPr/>
        </p:nvPicPr>
        <p:blipFill>
          <a:blip r:embed="rId5"/>
          <a:srcRect/>
          <a:stretch>
            <a:fillRect/>
          </a:stretch>
        </p:blipFill>
        <p:spPr bwMode="auto">
          <a:xfrm>
            <a:off x="785786" y="1214422"/>
            <a:ext cx="7145665" cy="44291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4" name="Rounded Rectangle 13"/>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S</a:t>
            </a:r>
            <a:r>
              <a:rPr lang="en-US" sz="2400" b="1" i="1" dirty="0" smtClean="0">
                <a:solidFill>
                  <a:srgbClr val="002060"/>
                </a:solidFill>
                <a:latin typeface="Adobe Heiti Std R" pitchFamily="34" charset="-128"/>
                <a:ea typeface="Adobe Heiti Std R" pitchFamily="34" charset="-128"/>
                <a:cs typeface="Times New Roman" pitchFamily="18" charset="0"/>
              </a:rPr>
              <a:t>ALES</a:t>
            </a:r>
            <a:r>
              <a:rPr lang="en-US" sz="2800" b="1" i="1" dirty="0" smtClean="0">
                <a:solidFill>
                  <a:schemeClr val="tx1"/>
                </a:solidFill>
                <a:latin typeface="Adobe Heiti Std R" pitchFamily="34" charset="-128"/>
                <a:ea typeface="Adobe Heiti Std R" pitchFamily="34" charset="-128"/>
                <a:cs typeface="Times New Roman" pitchFamily="18" charset="0"/>
              </a:rPr>
              <a:t> </a:t>
            </a:r>
            <a:r>
              <a:rPr lang="en-US" sz="4000" b="1" i="1" dirty="0" smtClean="0">
                <a:solidFill>
                  <a:srgbClr val="FF0000"/>
                </a:solidFill>
                <a:latin typeface="Adobe Heiti Std R" pitchFamily="34" charset="-128"/>
                <a:ea typeface="Adobe Heiti Std R" pitchFamily="34" charset="-128"/>
                <a:cs typeface="Times New Roman" pitchFamily="18" charset="0"/>
              </a:rPr>
              <a:t>T</a:t>
            </a:r>
            <a:r>
              <a:rPr lang="en-US" sz="2400" b="1" i="1" dirty="0" smtClean="0">
                <a:solidFill>
                  <a:srgbClr val="002060"/>
                </a:solidFill>
                <a:latin typeface="Adobe Heiti Std R" pitchFamily="34" charset="-128"/>
                <a:ea typeface="Adobe Heiti Std R" pitchFamily="34" charset="-128"/>
                <a:cs typeface="Times New Roman" pitchFamily="18" charset="0"/>
              </a:rPr>
              <a:t>REND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pic>
        <p:nvPicPr>
          <p:cNvPr id="8"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sp>
        <p:nvSpPr>
          <p:cNvPr id="16386" name="AutoShape 2"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388" name="AutoShape 4"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390" name="AutoShape 6"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6392" name="Picture 8"/>
          <p:cNvPicPr>
            <a:picLocks noChangeAspect="1" noChangeArrowheads="1"/>
          </p:cNvPicPr>
          <p:nvPr/>
        </p:nvPicPr>
        <p:blipFill>
          <a:blip r:embed="rId5"/>
          <a:srcRect/>
          <a:stretch>
            <a:fillRect/>
          </a:stretch>
        </p:blipFill>
        <p:spPr bwMode="auto">
          <a:xfrm>
            <a:off x="5357818" y="1857364"/>
            <a:ext cx="3425597" cy="2320842"/>
          </a:xfrm>
          <a:prstGeom prst="rect">
            <a:avLst/>
          </a:prstGeom>
          <a:noFill/>
          <a:ln w="9525">
            <a:noFill/>
            <a:miter lim="800000"/>
            <a:headEnd/>
            <a:tailEnd/>
          </a:ln>
          <a:effectLst/>
        </p:spPr>
      </p:pic>
      <p:graphicFrame>
        <p:nvGraphicFramePr>
          <p:cNvPr id="13" name="Chart 12"/>
          <p:cNvGraphicFramePr/>
          <p:nvPr/>
        </p:nvGraphicFramePr>
        <p:xfrm>
          <a:off x="642910" y="1714488"/>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5" name="Rounded Rectangle 14"/>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Q</a:t>
            </a:r>
            <a:r>
              <a:rPr lang="en-US" sz="2400" b="1" i="1" dirty="0" smtClean="0">
                <a:solidFill>
                  <a:srgbClr val="002060"/>
                </a:solidFill>
                <a:latin typeface="Adobe Heiti Std R" pitchFamily="34" charset="-128"/>
                <a:ea typeface="Adobe Heiti Std R" pitchFamily="34" charset="-128"/>
                <a:cs typeface="Times New Roman" pitchFamily="18" charset="0"/>
              </a:rPr>
              <a:t>UALITY</a:t>
            </a:r>
            <a:r>
              <a:rPr lang="en-US" sz="2800" b="1" i="1" dirty="0" smtClean="0">
                <a:solidFill>
                  <a:schemeClr val="tx1"/>
                </a:solidFill>
                <a:latin typeface="Adobe Heiti Std R" pitchFamily="34" charset="-128"/>
                <a:ea typeface="Adobe Heiti Std R" pitchFamily="34" charset="-128"/>
                <a:cs typeface="Times New Roman" pitchFamily="18" charset="0"/>
              </a:rPr>
              <a:t> </a:t>
            </a:r>
            <a:r>
              <a:rPr lang="en-US" sz="4000" b="1" i="1" dirty="0" smtClean="0">
                <a:solidFill>
                  <a:srgbClr val="FF0000"/>
                </a:solidFill>
                <a:latin typeface="Adobe Heiti Std R" pitchFamily="34" charset="-128"/>
                <a:ea typeface="Adobe Heiti Std R" pitchFamily="34" charset="-128"/>
                <a:cs typeface="Times New Roman" pitchFamily="18" charset="0"/>
              </a:rPr>
              <a:t>P</a:t>
            </a:r>
            <a:r>
              <a:rPr lang="en-US" sz="2400" b="1" i="1" dirty="0" smtClean="0">
                <a:solidFill>
                  <a:srgbClr val="002060"/>
                </a:solidFill>
                <a:latin typeface="Adobe Heiti Std R" pitchFamily="34" charset="-128"/>
                <a:ea typeface="Adobe Heiti Std R" pitchFamily="34" charset="-128"/>
                <a:cs typeface="Times New Roman" pitchFamily="18" charset="0"/>
              </a:rPr>
              <a:t>OLICY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pic>
        <p:nvPicPr>
          <p:cNvPr id="9"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sp>
        <p:nvSpPr>
          <p:cNvPr id="18434" name="Rectangle 2"/>
          <p:cNvSpPr>
            <a:spLocks noChangeArrowheads="1"/>
          </p:cNvSpPr>
          <p:nvPr/>
        </p:nvSpPr>
        <p:spPr bwMode="auto">
          <a:xfrm>
            <a:off x="214282" y="2071678"/>
            <a:ext cx="871543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pPr>
            <a:r>
              <a:rPr kumimoji="0" lang="en-US" sz="2800" b="1" i="0" u="none" strike="noStrike" cap="none" normalizeH="0" baseline="0" dirty="0" smtClean="0">
                <a:ln>
                  <a:noFill/>
                </a:ln>
                <a:solidFill>
                  <a:srgbClr val="222222"/>
                </a:solidFill>
                <a:effectLst/>
                <a:latin typeface="SaiIndira" pitchFamily="2" charset="0"/>
                <a:ea typeface="Times New Roman" pitchFamily="18" charset="0"/>
                <a:cs typeface="Latha"/>
              </a:rPr>
              <a:t>We are committed to manufacture and supply of rubber products to the customer satisfaction and to their requirements by continually improving the process through employee team work and achieving through Quality Management System.</a:t>
            </a: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2" name="Rounded Rectangle 11"/>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S</a:t>
            </a:r>
            <a:r>
              <a:rPr lang="en-US" sz="2400" b="1" i="1" dirty="0" smtClean="0">
                <a:solidFill>
                  <a:srgbClr val="002060"/>
                </a:solidFill>
                <a:latin typeface="Adobe Heiti Std R" pitchFamily="34" charset="-128"/>
                <a:ea typeface="Adobe Heiti Std R" pitchFamily="34" charset="-128"/>
                <a:cs typeface="Times New Roman" pitchFamily="18" charset="0"/>
              </a:rPr>
              <a:t>CHEDULE</a:t>
            </a:r>
            <a:r>
              <a:rPr lang="en-US" sz="2800" b="1" i="1" dirty="0" smtClean="0">
                <a:solidFill>
                  <a:schemeClr val="tx1"/>
                </a:solidFill>
                <a:latin typeface="Adobe Heiti Std R" pitchFamily="34" charset="-128"/>
                <a:ea typeface="Adobe Heiti Std R" pitchFamily="34" charset="-128"/>
                <a:cs typeface="Times New Roman" pitchFamily="18" charset="0"/>
              </a:rPr>
              <a:t> </a:t>
            </a:r>
            <a:r>
              <a:rPr lang="en-US" sz="4000" b="1" i="1" dirty="0" smtClean="0">
                <a:solidFill>
                  <a:srgbClr val="FF0000"/>
                </a:solidFill>
                <a:latin typeface="Adobe Heiti Std R" pitchFamily="34" charset="-128"/>
                <a:ea typeface="Adobe Heiti Std R" pitchFamily="34" charset="-128"/>
                <a:cs typeface="Times New Roman" pitchFamily="18" charset="0"/>
              </a:rPr>
              <a:t>V</a:t>
            </a:r>
            <a:r>
              <a:rPr lang="en-US" sz="2400" b="1" i="1" dirty="0" smtClean="0">
                <a:solidFill>
                  <a:srgbClr val="002060"/>
                </a:solidFill>
                <a:latin typeface="Adobe Heiti Std R" pitchFamily="34" charset="-128"/>
                <a:ea typeface="Adobe Heiti Std R" pitchFamily="34" charset="-128"/>
                <a:cs typeface="Times New Roman" pitchFamily="18" charset="0"/>
              </a:rPr>
              <a:t>S</a:t>
            </a:r>
            <a:r>
              <a:rPr lang="en-US" sz="2400" b="1" i="1" dirty="0">
                <a:solidFill>
                  <a:srgbClr val="002060"/>
                </a:solidFill>
                <a:latin typeface="Adobe Heiti Std R" pitchFamily="34" charset="-128"/>
                <a:ea typeface="Adobe Heiti Std R" pitchFamily="34" charset="-128"/>
                <a:cs typeface="Times New Roman" pitchFamily="18" charset="0"/>
              </a:rPr>
              <a:t> </a:t>
            </a:r>
            <a:r>
              <a:rPr lang="en-US" sz="4000" b="1" i="1" dirty="0">
                <a:solidFill>
                  <a:srgbClr val="FF0000"/>
                </a:solidFill>
                <a:latin typeface="Adobe Heiti Std R" pitchFamily="34" charset="-128"/>
                <a:ea typeface="Adobe Heiti Std R" pitchFamily="34" charset="-128"/>
                <a:cs typeface="Times New Roman" pitchFamily="18" charset="0"/>
              </a:rPr>
              <a:t>S</a:t>
            </a:r>
            <a:r>
              <a:rPr lang="en-US" sz="2400" b="1" i="1" dirty="0" smtClean="0">
                <a:solidFill>
                  <a:srgbClr val="002060"/>
                </a:solidFill>
                <a:latin typeface="Adobe Heiti Std R" pitchFamily="34" charset="-128"/>
                <a:ea typeface="Adobe Heiti Std R" pitchFamily="34" charset="-128"/>
                <a:cs typeface="Times New Roman" pitchFamily="18" charset="0"/>
              </a:rPr>
              <a:t>UPPLY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pic>
        <p:nvPicPr>
          <p:cNvPr id="8"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pic>
        <p:nvPicPr>
          <p:cNvPr id="13316" name="Picture 4" descr="Related image"/>
          <p:cNvPicPr>
            <a:picLocks noChangeAspect="1" noChangeArrowheads="1"/>
          </p:cNvPicPr>
          <p:nvPr/>
        </p:nvPicPr>
        <p:blipFill>
          <a:blip r:embed="rId5"/>
          <a:srcRect/>
          <a:stretch>
            <a:fillRect/>
          </a:stretch>
        </p:blipFill>
        <p:spPr bwMode="auto">
          <a:xfrm>
            <a:off x="1214414" y="1071546"/>
            <a:ext cx="5991225" cy="4733925"/>
          </a:xfrm>
          <a:prstGeom prst="rect">
            <a:avLst/>
          </a:prstGeom>
          <a:noFill/>
        </p:spPr>
      </p:pic>
      <p:sp>
        <p:nvSpPr>
          <p:cNvPr id="11" name="Rectangle 10"/>
          <p:cNvSpPr/>
          <p:nvPr/>
        </p:nvSpPr>
        <p:spPr>
          <a:xfrm>
            <a:off x="1142976" y="2000240"/>
            <a:ext cx="285752" cy="2143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smtClean="0">
                <a:solidFill>
                  <a:schemeClr val="tx1"/>
                </a:solidFill>
                <a:latin typeface="Arial Black" pitchFamily="34" charset="0"/>
              </a:rPr>
              <a:t>Schedule</a:t>
            </a:r>
            <a:endParaRPr lang="en-US" b="1" dirty="0">
              <a:solidFill>
                <a:schemeClr val="tx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2" name="Rounded Rectangle 11"/>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3" name="TextBox 2"/>
          <p:cNvSpPr txBox="1"/>
          <p:nvPr/>
        </p:nvSpPr>
        <p:spPr>
          <a:xfrm>
            <a:off x="6487608" y="1688068"/>
            <a:ext cx="1056192"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b="1" dirty="0" smtClean="0">
                <a:solidFill>
                  <a:srgbClr val="002060"/>
                </a:solidFill>
              </a:rPr>
              <a:t>TARGET :</a:t>
            </a:r>
            <a:endParaRPr lang="en-US" b="1" dirty="0">
              <a:solidFill>
                <a:srgbClr val="002060"/>
              </a:solidFill>
            </a:endParaRPr>
          </a:p>
        </p:txBody>
      </p:sp>
      <p:sp>
        <p:nvSpPr>
          <p:cNvPr id="14" name="Rounded Rectangle 13"/>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O</a:t>
            </a:r>
            <a:r>
              <a:rPr lang="en-US" sz="2400" b="1" i="1" dirty="0" smtClean="0">
                <a:solidFill>
                  <a:srgbClr val="002060"/>
                </a:solidFill>
                <a:latin typeface="Adobe Heiti Std R" pitchFamily="34" charset="-128"/>
                <a:ea typeface="Adobe Heiti Std R" pitchFamily="34" charset="-128"/>
                <a:cs typeface="Times New Roman" pitchFamily="18" charset="0"/>
              </a:rPr>
              <a:t>VER</a:t>
            </a:r>
            <a:r>
              <a:rPr lang="en-US" sz="2800" b="1" i="1" dirty="0" smtClean="0">
                <a:solidFill>
                  <a:schemeClr val="tx1"/>
                </a:solidFill>
                <a:latin typeface="Adobe Heiti Std R" pitchFamily="34" charset="-128"/>
                <a:ea typeface="Adobe Heiti Std R" pitchFamily="34" charset="-128"/>
                <a:cs typeface="Times New Roman" pitchFamily="18" charset="0"/>
              </a:rPr>
              <a:t> </a:t>
            </a:r>
            <a:r>
              <a:rPr lang="en-US" sz="4000" b="1" i="1" dirty="0" smtClean="0">
                <a:solidFill>
                  <a:srgbClr val="FF0000"/>
                </a:solidFill>
                <a:latin typeface="Adobe Heiti Std R" pitchFamily="34" charset="-128"/>
                <a:ea typeface="Adobe Heiti Std R" pitchFamily="34" charset="-128"/>
                <a:cs typeface="Times New Roman" pitchFamily="18" charset="0"/>
              </a:rPr>
              <a:t>A</a:t>
            </a:r>
            <a:r>
              <a:rPr lang="en-US" sz="2400" b="1" i="1" dirty="0" smtClean="0">
                <a:solidFill>
                  <a:srgbClr val="002060"/>
                </a:solidFill>
                <a:latin typeface="Adobe Heiti Std R" pitchFamily="34" charset="-128"/>
                <a:ea typeface="Adobe Heiti Std R" pitchFamily="34" charset="-128"/>
                <a:cs typeface="Times New Roman" pitchFamily="18" charset="0"/>
              </a:rPr>
              <a:t>LL </a:t>
            </a:r>
            <a:r>
              <a:rPr lang="en-US" sz="4000" b="1" i="1" dirty="0" smtClean="0">
                <a:solidFill>
                  <a:srgbClr val="FF0000"/>
                </a:solidFill>
                <a:latin typeface="Adobe Heiti Std R" pitchFamily="34" charset="-128"/>
                <a:ea typeface="Adobe Heiti Std R" pitchFamily="34" charset="-128"/>
                <a:cs typeface="Times New Roman" pitchFamily="18" charset="0"/>
              </a:rPr>
              <a:t>C</a:t>
            </a:r>
            <a:r>
              <a:rPr lang="en-US" sz="2400" b="1" i="1" dirty="0" smtClean="0">
                <a:solidFill>
                  <a:srgbClr val="002060"/>
                </a:solidFill>
                <a:latin typeface="Adobe Heiti Std R" pitchFamily="34" charset="-128"/>
                <a:ea typeface="Adobe Heiti Std R" pitchFamily="34" charset="-128"/>
                <a:cs typeface="Times New Roman" pitchFamily="18" charset="0"/>
              </a:rPr>
              <a:t>USTOMER </a:t>
            </a:r>
            <a:r>
              <a:rPr lang="en-US" sz="4000" b="1" i="1" dirty="0">
                <a:solidFill>
                  <a:srgbClr val="FF0000"/>
                </a:solidFill>
                <a:latin typeface="Adobe Heiti Std R" pitchFamily="34" charset="-128"/>
                <a:ea typeface="Adobe Heiti Std R" pitchFamily="34" charset="-128"/>
                <a:cs typeface="Times New Roman" pitchFamily="18" charset="0"/>
              </a:rPr>
              <a:t>PPM</a:t>
            </a:r>
            <a:r>
              <a:rPr lang="en-US" sz="2400" b="1" i="1" dirty="0" smtClean="0">
                <a:solidFill>
                  <a:srgbClr val="002060"/>
                </a:solidFill>
                <a:latin typeface="Adobe Heiti Std R" pitchFamily="34" charset="-128"/>
                <a:ea typeface="Adobe Heiti Std R" pitchFamily="34" charset="-128"/>
                <a:cs typeface="Times New Roman" pitchFamily="18" charset="0"/>
              </a:rPr>
              <a:t> </a:t>
            </a:r>
            <a:endParaRPr lang="en-US" b="1" i="1" dirty="0">
              <a:solidFill>
                <a:srgbClr val="002060"/>
              </a:solidFill>
              <a:latin typeface="Adobe Heiti Std R" pitchFamily="34" charset="-128"/>
              <a:ea typeface="Adobe Heiti Std R" pitchFamily="34" charset="-128"/>
              <a:cs typeface="Times New Roman" pitchFamily="18" charset="0"/>
            </a:endParaRPr>
          </a:p>
        </p:txBody>
      </p:sp>
      <p:sp>
        <p:nvSpPr>
          <p:cNvPr id="15" name="TextBox 14"/>
          <p:cNvSpPr txBox="1"/>
          <p:nvPr/>
        </p:nvSpPr>
        <p:spPr>
          <a:xfrm>
            <a:off x="7543800" y="1688068"/>
            <a:ext cx="10668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smtClean="0">
                <a:solidFill>
                  <a:srgbClr val="002060"/>
                </a:solidFill>
              </a:rPr>
              <a:t>100 PPM</a:t>
            </a:r>
            <a:endParaRPr lang="en-US" b="1" dirty="0">
              <a:solidFill>
                <a:srgbClr val="002060"/>
              </a:solidFill>
            </a:endParaRPr>
          </a:p>
        </p:txBody>
      </p:sp>
      <p:pic>
        <p:nvPicPr>
          <p:cNvPr id="9"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graphicFrame>
        <p:nvGraphicFramePr>
          <p:cNvPr id="16" name="Chart 15"/>
          <p:cNvGraphicFramePr/>
          <p:nvPr/>
        </p:nvGraphicFramePr>
        <p:xfrm>
          <a:off x="285720" y="1142984"/>
          <a:ext cx="6143668" cy="400052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36957"/>
          <a:stretch/>
        </p:blipFill>
        <p:spPr>
          <a:xfrm>
            <a:off x="76200" y="5657038"/>
            <a:ext cx="8991600" cy="1200962"/>
          </a:xfrm>
          <a:prstGeom prst="rect">
            <a:avLst/>
          </a:prstGeom>
        </p:spPr>
      </p:pic>
      <p:sp>
        <p:nvSpPr>
          <p:cNvPr id="12" name="Rounded Rectangle 11"/>
          <p:cNvSpPr/>
          <p:nvPr/>
        </p:nvSpPr>
        <p:spPr>
          <a:xfrm>
            <a:off x="76200" y="88900"/>
            <a:ext cx="8991600" cy="6705600"/>
          </a:xfrm>
          <a:prstGeom prst="roundRect">
            <a:avLst>
              <a:gd name="adj" fmla="val 662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xmlns="" val="0"/>
              </a:ext>
            </a:extLst>
          </a:blip>
          <a:srcRect l="83520" t="3727" r="4300" b="87175"/>
          <a:stretch/>
        </p:blipFill>
        <p:spPr>
          <a:xfrm>
            <a:off x="8316408" y="6012656"/>
            <a:ext cx="595313" cy="623887"/>
          </a:xfrm>
          <a:prstGeom prst="rect">
            <a:avLst/>
          </a:prstGeom>
        </p:spPr>
      </p:pic>
      <p:sp>
        <p:nvSpPr>
          <p:cNvPr id="14" name="Rounded Rectangle 13"/>
          <p:cNvSpPr/>
          <p:nvPr/>
        </p:nvSpPr>
        <p:spPr>
          <a:xfrm>
            <a:off x="76200" y="76200"/>
            <a:ext cx="8991600" cy="914400"/>
          </a:xfrm>
          <a:prstGeom prst="roundRect">
            <a:avLst>
              <a:gd name="adj" fmla="val 5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smtClean="0">
                <a:solidFill>
                  <a:srgbClr val="FF0000"/>
                </a:solidFill>
                <a:latin typeface="Adobe Heiti Std R" pitchFamily="34" charset="-128"/>
                <a:ea typeface="Adobe Heiti Std R" pitchFamily="34" charset="-128"/>
                <a:cs typeface="Times New Roman" pitchFamily="18" charset="0"/>
              </a:rPr>
              <a:t>I</a:t>
            </a:r>
            <a:r>
              <a:rPr lang="en-US" sz="2400" b="1" i="1" dirty="0" smtClean="0">
                <a:solidFill>
                  <a:srgbClr val="002060"/>
                </a:solidFill>
                <a:latin typeface="Adobe Heiti Std R" pitchFamily="34" charset="-128"/>
                <a:ea typeface="Adobe Heiti Std R" pitchFamily="34" charset="-128"/>
                <a:cs typeface="Times New Roman" pitchFamily="18" charset="0"/>
              </a:rPr>
              <a:t>NHOUSE  </a:t>
            </a:r>
            <a:r>
              <a:rPr lang="en-US" sz="4000" b="1" i="1" dirty="0">
                <a:solidFill>
                  <a:srgbClr val="FF0000"/>
                </a:solidFill>
                <a:latin typeface="Adobe Heiti Std R" pitchFamily="34" charset="-128"/>
                <a:ea typeface="Adobe Heiti Std R" pitchFamily="34" charset="-128"/>
                <a:cs typeface="Times New Roman" pitchFamily="18" charset="0"/>
              </a:rPr>
              <a:t>PPM</a:t>
            </a:r>
            <a:r>
              <a:rPr lang="en-US" sz="2400" b="1" i="1" dirty="0" smtClean="0">
                <a:solidFill>
                  <a:srgbClr val="002060"/>
                </a:solidFill>
                <a:latin typeface="Adobe Heiti Std R" pitchFamily="34" charset="-128"/>
                <a:ea typeface="Adobe Heiti Std R" pitchFamily="34" charset="-128"/>
                <a:cs typeface="Times New Roman" pitchFamily="18" charset="0"/>
              </a:rPr>
              <a:t> </a:t>
            </a:r>
            <a:endParaRPr lang="en-US" b="1" i="1" dirty="0">
              <a:solidFill>
                <a:srgbClr val="002060"/>
              </a:solidFill>
              <a:latin typeface="Adobe Heiti Std R" pitchFamily="34" charset="-128"/>
              <a:ea typeface="Adobe Heiti Std R" pitchFamily="34" charset="-128"/>
              <a:cs typeface="Times New Roman" pitchFamily="18" charset="0"/>
            </a:endParaRPr>
          </a:p>
        </p:txBody>
      </p:sp>
      <p:pic>
        <p:nvPicPr>
          <p:cNvPr id="7" name="Picture 2" descr="H:\Client\YAZHINI RUBBERS\Yazhini Rubbers Logo.jpg"/>
          <p:cNvPicPr>
            <a:picLocks noChangeAspect="1" noChangeArrowheads="1"/>
          </p:cNvPicPr>
          <p:nvPr/>
        </p:nvPicPr>
        <p:blipFill>
          <a:blip r:embed="rId4" cstate="print"/>
          <a:srcRect/>
          <a:stretch>
            <a:fillRect/>
          </a:stretch>
        </p:blipFill>
        <p:spPr bwMode="auto">
          <a:xfrm>
            <a:off x="7929586" y="142852"/>
            <a:ext cx="785818" cy="785818"/>
          </a:xfrm>
          <a:prstGeom prst="rect">
            <a:avLst/>
          </a:prstGeom>
          <a:noFill/>
        </p:spPr>
      </p:pic>
      <p:graphicFrame>
        <p:nvGraphicFramePr>
          <p:cNvPr id="8" name="Chart 7"/>
          <p:cNvGraphicFramePr/>
          <p:nvPr/>
        </p:nvGraphicFramePr>
        <p:xfrm>
          <a:off x="642910" y="1285860"/>
          <a:ext cx="7143800" cy="421484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3564</TotalTime>
  <Words>290</Words>
  <Application>Microsoft Office PowerPoint</Application>
  <PresentationFormat>On-screen Show (4:3)</PresentationFormat>
  <Paragraphs>81</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Lenevo</dc:creator>
  <cp:lastModifiedBy>ZAZHNI RUBBERS</cp:lastModifiedBy>
  <cp:revision>478</cp:revision>
  <dcterms:created xsi:type="dcterms:W3CDTF">2016-06-20T09:18:01Z</dcterms:created>
  <dcterms:modified xsi:type="dcterms:W3CDTF">2020-08-18T05:50:59Z</dcterms:modified>
</cp:coreProperties>
</file>